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57"/>
  </p:notesMasterIdLst>
  <p:sldIdLst>
    <p:sldId id="363" r:id="rId2"/>
    <p:sldId id="257" r:id="rId3"/>
    <p:sldId id="258" r:id="rId4"/>
    <p:sldId id="301" r:id="rId5"/>
    <p:sldId id="300" r:id="rId6"/>
    <p:sldId id="299" r:id="rId7"/>
    <p:sldId id="341" r:id="rId8"/>
    <p:sldId id="262" r:id="rId9"/>
    <p:sldId id="308" r:id="rId10"/>
    <p:sldId id="288" r:id="rId11"/>
    <p:sldId id="307" r:id="rId12"/>
    <p:sldId id="342" r:id="rId13"/>
    <p:sldId id="344" r:id="rId14"/>
    <p:sldId id="345" r:id="rId15"/>
    <p:sldId id="309" r:id="rId16"/>
    <p:sldId id="332" r:id="rId17"/>
    <p:sldId id="359" r:id="rId18"/>
    <p:sldId id="333" r:id="rId19"/>
    <p:sldId id="334" r:id="rId20"/>
    <p:sldId id="347" r:id="rId21"/>
    <p:sldId id="348" r:id="rId22"/>
    <p:sldId id="360" r:id="rId23"/>
    <p:sldId id="349" r:id="rId24"/>
    <p:sldId id="350" r:id="rId25"/>
    <p:sldId id="351" r:id="rId26"/>
    <p:sldId id="318" r:id="rId27"/>
    <p:sldId id="319" r:id="rId28"/>
    <p:sldId id="361" r:id="rId29"/>
    <p:sldId id="320" r:id="rId30"/>
    <p:sldId id="321" r:id="rId31"/>
    <p:sldId id="324" r:id="rId32"/>
    <p:sldId id="322" r:id="rId33"/>
    <p:sldId id="325" r:id="rId34"/>
    <p:sldId id="335" r:id="rId35"/>
    <p:sldId id="336" r:id="rId36"/>
    <p:sldId id="327" r:id="rId37"/>
    <p:sldId id="328" r:id="rId38"/>
    <p:sldId id="329" r:id="rId39"/>
    <p:sldId id="330" r:id="rId40"/>
    <p:sldId id="362" r:id="rId41"/>
    <p:sldId id="331" r:id="rId42"/>
    <p:sldId id="323" r:id="rId43"/>
    <p:sldId id="337" r:id="rId44"/>
    <p:sldId id="352" r:id="rId45"/>
    <p:sldId id="353" r:id="rId46"/>
    <p:sldId id="339" r:id="rId47"/>
    <p:sldId id="340" r:id="rId48"/>
    <p:sldId id="354" r:id="rId49"/>
    <p:sldId id="355" r:id="rId50"/>
    <p:sldId id="356" r:id="rId51"/>
    <p:sldId id="358" r:id="rId52"/>
    <p:sldId id="357" r:id="rId53"/>
    <p:sldId id="306" r:id="rId54"/>
    <p:sldId id="303" r:id="rId55"/>
    <p:sldId id="281" r:id="rId56"/>
  </p:sldIdLst>
  <p:sldSz cx="12192000" cy="6858000"/>
  <p:notesSz cx="6858000" cy="9144000"/>
  <p:embeddedFontLst>
    <p:embeddedFont>
      <p:font typeface="Malgun Gothic" panose="020B0503020000020004" pitchFamily="50" charset="-127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나눔스퀘어" panose="020B0600000101010101" pitchFamily="50" charset="-127"/>
      <p:regular r:id="rId64"/>
    </p:embeddedFont>
    <p:embeddedFont>
      <p:font typeface="나눔스퀘어 Bold" panose="020B0600000101010101" pitchFamily="50" charset="-127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6" roundtripDataSignature="AMtx7mh7dgYphw2QQwowmqyHxfhUw/AI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AC"/>
    <a:srgbClr val="00F6BB"/>
    <a:srgbClr val="00DAA6"/>
    <a:srgbClr val="00C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3733" autoAdjust="0"/>
  </p:normalViewPr>
  <p:slideViewPr>
    <p:cSldViewPr snapToGrid="0">
      <p:cViewPr varScale="1">
        <p:scale>
          <a:sx n="62" d="100"/>
          <a:sy n="62" d="100"/>
        </p:scale>
        <p:origin x="876" y="48"/>
      </p:cViewPr>
      <p:guideLst>
        <p:guide orient="horz" pos="2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0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019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634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88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438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08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및 로그인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2306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및 로그인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43923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리스트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2930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상세</a:t>
            </a:r>
            <a:r>
              <a:rPr lang="en-US" altLang="ko-KR" dirty="0"/>
              <a:t>, </a:t>
            </a:r>
            <a:r>
              <a:rPr lang="ko-KR" altLang="en-US" dirty="0"/>
              <a:t>수정 페이지입니다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033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풀이 게시판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글쓰기 버튼을 누르면 문제를 등록 할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00147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등록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어떤 프로그램 언어의 문제를 등록할지 선택 할 수 있고</a:t>
            </a:r>
            <a:r>
              <a:rPr lang="en-US" altLang="ko-KR" dirty="0"/>
              <a:t> </a:t>
            </a:r>
            <a:r>
              <a:rPr lang="ko-KR" altLang="en-US" dirty="0"/>
              <a:t>문제의</a:t>
            </a:r>
            <a:r>
              <a:rPr lang="en-US" altLang="ko-KR" dirty="0"/>
              <a:t>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힌트</a:t>
            </a:r>
            <a:r>
              <a:rPr lang="en-US" altLang="ko-KR" dirty="0"/>
              <a:t>, </a:t>
            </a:r>
            <a:r>
              <a:rPr lang="ko-KR" altLang="en-US" dirty="0"/>
              <a:t>정답을 입력하고 글쓰기 버튼을 누르면 문제가 등록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259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 풀이 게시판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글쓰기 버튼을 누르면 문제를 등록 할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7299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등록 된 문제를 풀다가 막히는 부분이 있을 경우 </a:t>
            </a:r>
            <a:r>
              <a:rPr lang="en-US" altLang="ko-KR" dirty="0"/>
              <a:t>Hint </a:t>
            </a:r>
            <a:r>
              <a:rPr lang="ko-KR" altLang="en-US" dirty="0"/>
              <a:t>버튼을 이용해 작성자가 등록 해 놓은 </a:t>
            </a:r>
            <a:r>
              <a:rPr lang="en-US" altLang="ko-KR" dirty="0"/>
              <a:t>Hint</a:t>
            </a:r>
            <a:r>
              <a:rPr lang="ko-KR" altLang="en-US" dirty="0"/>
              <a:t>를 얻을 수 있습니다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615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9555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답안제출 페이지 입니다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 </a:t>
            </a:r>
            <a:r>
              <a:rPr lang="ko-KR" altLang="en-US" dirty="0"/>
              <a:t>란에 정답을 입력하면 </a:t>
            </a:r>
            <a:r>
              <a:rPr lang="en-US" altLang="ko-KR" dirty="0"/>
              <a:t>“list“ </a:t>
            </a:r>
            <a:r>
              <a:rPr lang="ko-KR" altLang="en-US" dirty="0"/>
              <a:t>페이지로 이동합니다</a:t>
            </a:r>
            <a:r>
              <a:rPr lang="en-US" altLang="ko-KR" dirty="0"/>
              <a:t>.  </a:t>
            </a:r>
            <a:r>
              <a:rPr lang="ko-KR" altLang="en-US" dirty="0"/>
              <a:t>만약 오답을 입력하면 </a:t>
            </a:r>
            <a:r>
              <a:rPr lang="en-US" altLang="ko-KR" dirty="0"/>
              <a:t>“</a:t>
            </a:r>
            <a:r>
              <a:rPr lang="ko-KR" altLang="en-US" dirty="0"/>
              <a:t>오답입니다</a:t>
            </a:r>
            <a:r>
              <a:rPr lang="en-US" altLang="ko-KR" dirty="0"/>
              <a:t>“ </a:t>
            </a:r>
            <a:r>
              <a:rPr lang="ko-KR" altLang="en-US" dirty="0"/>
              <a:t>페이지로 이동 합니다</a:t>
            </a:r>
            <a:r>
              <a:rPr lang="en-US" altLang="ko-KR" dirty="0"/>
              <a:t>. 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027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 </a:t>
            </a:r>
            <a:r>
              <a:rPr lang="ko-KR" altLang="en-US" dirty="0"/>
              <a:t>게시판 보이기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83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게시판 리스트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052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기본 게시판 리스트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936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인기순은 답변이 가장 많이 달린 순으로 </a:t>
            </a:r>
            <a:r>
              <a:rPr lang="ko-KR" altLang="en-US" dirty="0" err="1"/>
              <a:t>내림차순됩니다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 빨간 부분보시면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답변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1= </a:t>
            </a:r>
            <a:r>
              <a:rPr lang="ko-KR" altLang="en-US" dirty="0"/>
              <a:t>답변</a:t>
            </a:r>
            <a:r>
              <a:rPr lang="en-US" altLang="ko-KR" dirty="0"/>
              <a:t>1</a:t>
            </a:r>
            <a:r>
              <a:rPr lang="ko-KR" altLang="en-US" dirty="0"/>
              <a:t>개 </a:t>
            </a:r>
            <a:r>
              <a:rPr lang="ko-KR" altLang="en-US" dirty="0" err="1"/>
              <a:t>이빈다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621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3011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추천기능 설명 </a:t>
            </a:r>
            <a:r>
              <a:rPr lang="en-US" altLang="ko-KR" dirty="0"/>
              <a:t>1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댓글기능 설명 </a:t>
            </a:r>
            <a:r>
              <a:rPr lang="en-US" altLang="ko-KR" dirty="0"/>
              <a:t>2</a:t>
            </a:r>
            <a:r>
              <a:rPr lang="ko-KR" altLang="en-US" dirty="0" err="1"/>
              <a:t>번쨰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9954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309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마찬가지로 삭제도 안된다 </a:t>
            </a:r>
            <a:r>
              <a:rPr lang="en-US" altLang="ko-KR" dirty="0"/>
              <a:t>~ 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8320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</a:t>
            </a:r>
            <a:r>
              <a:rPr lang="ko-KR" altLang="en-US" dirty="0" err="1"/>
              <a:t>뷰페이지입니다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4143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캘린더 일정 추가 페이지입니다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7549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출석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57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결석 랭킹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3314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8457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94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408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1397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858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스킬 아이콘을 누르면 관련 질문 게시판으로 이동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80396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6524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9389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5002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46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04280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47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2965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48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3887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48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주제</a:t>
            </a:r>
            <a:r>
              <a:rPr lang="en-US" altLang="ko-KR" dirty="0"/>
              <a:t>- </a:t>
            </a:r>
            <a:r>
              <a:rPr lang="ko-KR" altLang="en-US" dirty="0"/>
              <a:t>더욱 편리하고 효율적인 교육 웹 만들기</a:t>
            </a:r>
            <a:r>
              <a:rPr lang="en-US" altLang="ko-KR" dirty="0"/>
              <a:t>/ </a:t>
            </a:r>
            <a:r>
              <a:rPr lang="ko-KR" altLang="en-US" dirty="0"/>
              <a:t>기존 </a:t>
            </a:r>
            <a:r>
              <a:rPr lang="en-US" altLang="ko-KR" dirty="0"/>
              <a:t>BAND </a:t>
            </a:r>
            <a:r>
              <a:rPr lang="ko-KR" altLang="en-US" dirty="0"/>
              <a:t>앱을 대체할 수 있는 사이트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회원가입 후 사이트 멤버가 되면</a:t>
            </a:r>
            <a:r>
              <a:rPr lang="en-US" altLang="ko-KR" dirty="0"/>
              <a:t>, </a:t>
            </a:r>
            <a:r>
              <a:rPr lang="ko-KR" altLang="en-US" dirty="0"/>
              <a:t>차트를 통해 남은 수업</a:t>
            </a:r>
            <a:r>
              <a:rPr lang="en-US" altLang="ko-KR" dirty="0"/>
              <a:t>, </a:t>
            </a:r>
            <a:r>
              <a:rPr lang="ko-KR" altLang="en-US" dirty="0" err="1"/>
              <a:t>진도율</a:t>
            </a:r>
            <a:r>
              <a:rPr lang="ko-KR" altLang="en-US" dirty="0"/>
              <a:t> 등을 쉽게 체크할 수 있음</a:t>
            </a:r>
            <a:r>
              <a:rPr lang="en-US" altLang="ko-KR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기존 </a:t>
            </a:r>
            <a:r>
              <a:rPr lang="en-US" altLang="ko-KR" dirty="0"/>
              <a:t>QR </a:t>
            </a:r>
            <a:r>
              <a:rPr lang="ko-KR" altLang="en-US" dirty="0"/>
              <a:t>인증 방식의 번거로움을 해결하고자 함</a:t>
            </a:r>
            <a:r>
              <a:rPr lang="en-US" altLang="ko-KR" dirty="0"/>
              <a:t>. </a:t>
            </a:r>
            <a:r>
              <a:rPr lang="ko-KR" altLang="en-US" dirty="0"/>
              <a:t>신호가 들어오면 앱으로 들어가야 하는 이중 구조에서 벗어나</a:t>
            </a:r>
            <a:r>
              <a:rPr lang="en-US" altLang="ko-KR" dirty="0"/>
              <a:t>, </a:t>
            </a:r>
            <a:r>
              <a:rPr lang="ko-KR" altLang="en-US" dirty="0"/>
              <a:t>간단히 웹에서 체크하는 것으로 완료되는 방식 도입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게시판에서는 주어진 문제를 주도적으로 해결하고</a:t>
            </a:r>
            <a:r>
              <a:rPr lang="en-US" altLang="ko-KR" dirty="0"/>
              <a:t>, </a:t>
            </a:r>
            <a:r>
              <a:rPr lang="ko-KR" altLang="en-US" dirty="0"/>
              <a:t>서로 도움을 주고 받으며 실력을 향상시킬 수 있음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539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50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9341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0646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52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68741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4924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팀원 간 팀워크가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팀장이 먼저 나서서 이끌어준 것은 물론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한 명이 문제가 생기면 다같이 해결하려고 머리를 맞대는 과정에서 성장할 수 있었다고 생각한다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난항을 겪어도 싫은 소리를 하기보다 서로 격려하며 나아간 점이 특히 좋았다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뭔가 정해야 할 경우 사다리를 타는 등 최대한 공정한 방법을 택하고자 하여 불만이 적었다</a:t>
            </a:r>
            <a:endParaRPr lang="en-US" altLang="ko-KR" sz="1200" i="0" u="none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비대면이다 보니 대면에 비해 소통하는 과정에서 한번에 이해가 되질 않거나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오해가 생기기 쉬웠다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또한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주라는 짧은 시간의 제약때문에 계획했던 기능을 모두 넣지 못하는 아쉬움이 있었다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첫 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IT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프로젝트인 팀원들이 많았는데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본 프로젝트를 통해 개발이라는 영역에 어떻게 접근해야 할지 그 방법 자체를 몸소 배운 느낌이다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직접 찾아가며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,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팀원들과 의논해가며 결과물을 만들어냈다는 사실은 자신감을 심어주기에 충분했다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 </a:t>
            </a:r>
            <a:r>
              <a:rPr lang="ko-KR" altLang="en-US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앞으로 혼자서 혹은 누군가와 함께 프로젝트를 진행할 때 조금 더 수월하게 부딪힐 수 있을 것 같다</a:t>
            </a:r>
            <a:r>
              <a:rPr lang="en-US" altLang="ko-KR" sz="1200" i="0" u="none" kern="1200" dirty="0">
                <a:solidFill>
                  <a:schemeClr val="tx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.</a:t>
            </a:r>
            <a:endParaRPr lang="ko-KR" altLang="en-US" sz="1200" i="0" u="none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ko-KR" altLang="ko-KR" sz="1200" i="0" kern="1200" dirty="0">
              <a:solidFill>
                <a:schemeClr val="tx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54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5935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메인페이지인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로그인 기능을 중심으로 세부 페이지는 다섯가지</a:t>
            </a:r>
            <a:r>
              <a:rPr lang="en-US" altLang="ko-K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/>
              <a:t>출석현황</a:t>
            </a:r>
            <a:r>
              <a:rPr lang="en-US" altLang="ko-KR" dirty="0"/>
              <a:t>, </a:t>
            </a:r>
            <a:r>
              <a:rPr lang="ko-KR" altLang="en-US" dirty="0"/>
              <a:t>남은 교육 일정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/>
              <a:t>학생들이 사용할 수 있는 대시보드</a:t>
            </a:r>
            <a:r>
              <a:rPr lang="en-US" altLang="ko-KR" dirty="0"/>
              <a:t>- </a:t>
            </a:r>
            <a:r>
              <a:rPr lang="ko-KR" altLang="en-US" dirty="0"/>
              <a:t>문제풀이</a:t>
            </a:r>
            <a:r>
              <a:rPr lang="en-US" altLang="ko-KR" dirty="0"/>
              <a:t>, QNA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3. </a:t>
            </a:r>
            <a:r>
              <a:rPr lang="ko-KR" altLang="en-US" dirty="0"/>
              <a:t>세부 일정을 확인할 수 있는 캘린더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4. </a:t>
            </a:r>
            <a:r>
              <a:rPr lang="ko-KR" altLang="en-US" dirty="0"/>
              <a:t>한번에 출석 가능한 기능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5. </a:t>
            </a:r>
            <a:r>
              <a:rPr lang="ko-KR" altLang="en-US" dirty="0"/>
              <a:t>멤버의 프로필을 보거나 자신의 프로필을 관리 가능</a:t>
            </a:r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6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2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각자 </a:t>
            </a:r>
            <a:r>
              <a:rPr lang="en-US" altLang="ko-KR" dirty="0"/>
              <a:t>2</a:t>
            </a:r>
            <a:r>
              <a:rPr lang="ko-KR" altLang="en-US" dirty="0"/>
              <a:t>개씩 넣기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ko-K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74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4441329" y="1513576"/>
            <a:ext cx="3309334" cy="3082874"/>
            <a:chOff x="4267198" y="682302"/>
            <a:chExt cx="3657602" cy="3454268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4267198" y="1555115"/>
              <a:ext cx="3657599" cy="1344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/>
                  <a:sym typeface="Arial"/>
                </a:rPr>
                <a:t>멀티캠퍼스 교육 웹페이지</a:t>
              </a: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92" name="Google Shape;92;p1"/>
          <p:cNvCxnSpPr/>
          <p:nvPr/>
        </p:nvCxnSpPr>
        <p:spPr>
          <a:xfrm>
            <a:off x="4203337" y="6545075"/>
            <a:ext cx="3785319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1"/>
          <p:cNvCxnSpPr/>
          <p:nvPr/>
        </p:nvCxnSpPr>
        <p:spPr>
          <a:xfrm>
            <a:off x="4548805" y="4975415"/>
            <a:ext cx="3201858" cy="0"/>
          </a:xfrm>
          <a:prstGeom prst="straightConnector1">
            <a:avLst/>
          </a:prstGeom>
          <a:noFill/>
          <a:ln w="9525" cap="flat" cmpd="sng">
            <a:solidFill>
              <a:schemeClr val="lt1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"/>
          <p:cNvSpPr txBox="1"/>
          <p:nvPr/>
        </p:nvSpPr>
        <p:spPr>
          <a:xfrm>
            <a:off x="3446123" y="5474681"/>
            <a:ext cx="5299742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윤승원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김규리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김주빈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이창민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유창호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4A8907-48E2-4F72-B780-94D57C39CC16}"/>
              </a:ext>
            </a:extLst>
          </p:cNvPr>
          <p:cNvSpPr/>
          <p:nvPr/>
        </p:nvSpPr>
        <p:spPr>
          <a:xfrm>
            <a:off x="4441329" y="1523201"/>
            <a:ext cx="3309331" cy="3056438"/>
          </a:xfrm>
          <a:prstGeom prst="rect">
            <a:avLst/>
          </a:prstGeom>
          <a:solidFill>
            <a:schemeClr val="bg1"/>
          </a:solidFill>
          <a:ln w="34925"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13" name="Google Shape;91;p1">
            <a:extLst>
              <a:ext uri="{FF2B5EF4-FFF2-40B4-BE49-F238E27FC236}">
                <a16:creationId xmlns:a16="http://schemas.microsoft.com/office/drawing/2014/main" id="{D5AFFCCF-FC72-4C89-AA01-E08ED3F99F1D}"/>
              </a:ext>
            </a:extLst>
          </p:cNvPr>
          <p:cNvSpPr/>
          <p:nvPr/>
        </p:nvSpPr>
        <p:spPr>
          <a:xfrm>
            <a:off x="4441331" y="1513576"/>
            <a:ext cx="3309332" cy="3082874"/>
          </a:xfrm>
          <a:prstGeom prst="rect">
            <a:avLst/>
          </a:prstGeom>
          <a:noFill/>
          <a:ln w="12700" cap="flat" cmpd="sng">
            <a:solidFill>
              <a:srgbClr val="00E2A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10730-34AF-40BA-ADB1-526EDD312F1E}"/>
              </a:ext>
            </a:extLst>
          </p:cNvPr>
          <p:cNvSpPr txBox="1"/>
          <p:nvPr/>
        </p:nvSpPr>
        <p:spPr>
          <a:xfrm>
            <a:off x="3048924" y="3452704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더 나은 교육 환경을 위해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D53FE9-8519-4FC3-9B79-B93A7BAA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3" y="2055914"/>
            <a:ext cx="3439851" cy="11436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수행 절차 및 방법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365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1040F0-A3B3-4704-A1D9-6AB4B4F79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75428"/>
              </p:ext>
            </p:extLst>
          </p:nvPr>
        </p:nvGraphicFramePr>
        <p:xfrm>
          <a:off x="448056" y="1191641"/>
          <a:ext cx="10989797" cy="4450876"/>
        </p:xfrm>
        <a:graphic>
          <a:graphicData uri="http://schemas.openxmlformats.org/drawingml/2006/table">
            <a:tbl>
              <a:tblPr/>
              <a:tblGrid>
                <a:gridCol w="1885553">
                  <a:extLst>
                    <a:ext uri="{9D8B030D-6E8A-4147-A177-3AD203B41FA5}">
                      <a16:colId xmlns:a16="http://schemas.microsoft.com/office/drawing/2014/main" val="818986490"/>
                    </a:ext>
                  </a:extLst>
                </a:gridCol>
                <a:gridCol w="3095589">
                  <a:extLst>
                    <a:ext uri="{9D8B030D-6E8A-4147-A177-3AD203B41FA5}">
                      <a16:colId xmlns:a16="http://schemas.microsoft.com/office/drawing/2014/main" val="1264936382"/>
                    </a:ext>
                  </a:extLst>
                </a:gridCol>
                <a:gridCol w="3678797">
                  <a:extLst>
                    <a:ext uri="{9D8B030D-6E8A-4147-A177-3AD203B41FA5}">
                      <a16:colId xmlns:a16="http://schemas.microsoft.com/office/drawing/2014/main" val="79811244"/>
                    </a:ext>
                  </a:extLst>
                </a:gridCol>
                <a:gridCol w="2329858">
                  <a:extLst>
                    <a:ext uri="{9D8B030D-6E8A-4147-A177-3AD203B41FA5}">
                      <a16:colId xmlns:a16="http://schemas.microsoft.com/office/drawing/2014/main" val="3324463880"/>
                    </a:ext>
                  </a:extLst>
                </a:gridCol>
              </a:tblGrid>
              <a:tr h="5093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기간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8070392"/>
                  </a:ext>
                </a:extLst>
              </a:tr>
              <a:tr h="78296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사전 기획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2/3(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기획 및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 분담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기획안 및 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800" b="0" i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798299"/>
                  </a:ext>
                </a:extLst>
              </a:tr>
              <a:tr h="789637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개발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2/4(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위주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개발 진행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중간 점검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155497"/>
                  </a:ext>
                </a:extLst>
              </a:tr>
              <a:tr h="7896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2/10(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)~ 2/11(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Github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통한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merge</a:t>
                      </a: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5742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보완</a:t>
                      </a:r>
                    </a:p>
                  </a:txBody>
                  <a:tcPr marL="72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2/12(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2/15(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의견 반영하여 기능 보완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버그 수정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227054"/>
                  </a:ext>
                </a:extLst>
              </a:tr>
              <a:tr h="7896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개발기간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2/1(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 ~ 2/16(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)(2</a:t>
                      </a:r>
                      <a:r>
                        <a:rPr lang="ko-KR" altLang="en-US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</a:t>
                      </a:r>
                      <a:r>
                        <a:rPr lang="en-US" altLang="ko-KR" sz="1800" b="0" i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88813"/>
                  </a:ext>
                </a:extLst>
              </a:tr>
            </a:tbl>
          </a:graphicData>
        </a:graphic>
      </p:graphicFrame>
      <p:sp>
        <p:nvSpPr>
          <p:cNvPr id="8" name="Google Shape;126;p4">
            <a:extLst>
              <a:ext uri="{FF2B5EF4-FFF2-40B4-BE49-F238E27FC236}">
                <a16:creationId xmlns:a16="http://schemas.microsoft.com/office/drawing/2014/main" id="{3EE1F0FC-50D0-4561-8C26-0E3BB990A578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Google Shape;127;p4">
            <a:extLst>
              <a:ext uri="{FF2B5EF4-FFF2-40B4-BE49-F238E27FC236}">
                <a16:creationId xmlns:a16="http://schemas.microsoft.com/office/drawing/2014/main" id="{60B3C3E6-8FCB-46FD-B393-1D4DE1F9BE2D}"/>
              </a:ext>
            </a:extLst>
          </p:cNvPr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10" name="Google Shape;128;p4">
              <a:extLst>
                <a:ext uri="{FF2B5EF4-FFF2-40B4-BE49-F238E27FC236}">
                  <a16:creationId xmlns:a16="http://schemas.microsoft.com/office/drawing/2014/main" id="{185F3168-8DE0-48A9-A6B6-36BF427C7583}"/>
                </a:ext>
              </a:extLst>
            </p:cNvPr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1" name="Google Shape;129;p4">
              <a:extLst>
                <a:ext uri="{FF2B5EF4-FFF2-40B4-BE49-F238E27FC236}">
                  <a16:creationId xmlns:a16="http://schemas.microsoft.com/office/drawing/2014/main" id="{E5A973CD-0127-4051-91A4-DF822F08E879}"/>
                </a:ext>
              </a:extLst>
            </p:cNvPr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50391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BACB7F-DFB7-49D0-BE82-5A5E5B81083E}"/>
              </a:ext>
            </a:extLst>
          </p:cNvPr>
          <p:cNvSpPr/>
          <p:nvPr/>
        </p:nvSpPr>
        <p:spPr>
          <a:xfrm>
            <a:off x="1297481" y="1294038"/>
            <a:ext cx="4029956" cy="5191287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BB803D-B8E9-4244-863F-E18E728BB626}"/>
              </a:ext>
            </a:extLst>
          </p:cNvPr>
          <p:cNvCxnSpPr>
            <a:cxnSpLocks/>
          </p:cNvCxnSpPr>
          <p:nvPr/>
        </p:nvCxnSpPr>
        <p:spPr>
          <a:xfrm>
            <a:off x="3264269" y="2135627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CE026E2-D8CA-4F44-8D41-39E32B559426}"/>
              </a:ext>
            </a:extLst>
          </p:cNvPr>
          <p:cNvSpPr/>
          <p:nvPr/>
        </p:nvSpPr>
        <p:spPr>
          <a:xfrm>
            <a:off x="1551350" y="1570241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회원가입 및 로그인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676D84-0EAD-47A2-8BDF-38F0EEB24DA7}"/>
              </a:ext>
            </a:extLst>
          </p:cNvPr>
          <p:cNvSpPr txBox="1"/>
          <p:nvPr/>
        </p:nvSpPr>
        <p:spPr>
          <a:xfrm>
            <a:off x="618126" y="918216"/>
            <a:ext cx="556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계정관리 기능 및 캘린더 개발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C13868-6E6F-4A0F-BDB1-2D9793E82EC7}"/>
              </a:ext>
            </a:extLst>
          </p:cNvPr>
          <p:cNvSpPr/>
          <p:nvPr/>
        </p:nvSpPr>
        <p:spPr>
          <a:xfrm>
            <a:off x="1551350" y="258045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캘린더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546DC63-5FC3-4A9A-9F20-F4C0EF71861A}"/>
              </a:ext>
            </a:extLst>
          </p:cNvPr>
          <p:cNvSpPr/>
          <p:nvPr/>
        </p:nvSpPr>
        <p:spPr>
          <a:xfrm>
            <a:off x="1551350" y="359067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멤버 리스트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496F4E0-B576-47AB-B449-D20A174E8266}"/>
              </a:ext>
            </a:extLst>
          </p:cNvPr>
          <p:cNvSpPr/>
          <p:nvPr/>
        </p:nvSpPr>
        <p:spPr>
          <a:xfrm>
            <a:off x="1551350" y="460089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프로필 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BE7695-EBF3-4060-84E6-98CDE1D0F61E}"/>
              </a:ext>
            </a:extLst>
          </p:cNvPr>
          <p:cNvSpPr/>
          <p:nvPr/>
        </p:nvSpPr>
        <p:spPr>
          <a:xfrm>
            <a:off x="1551350" y="561110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2DE03-873B-4105-9B12-3B9E12FD39AE}"/>
              </a:ext>
            </a:extLst>
          </p:cNvPr>
          <p:cNvCxnSpPr>
            <a:cxnSpLocks/>
          </p:cNvCxnSpPr>
          <p:nvPr/>
        </p:nvCxnSpPr>
        <p:spPr>
          <a:xfrm>
            <a:off x="3276848" y="3145844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A4AD638-0213-43C0-BF8F-8D285F3CDF70}"/>
              </a:ext>
            </a:extLst>
          </p:cNvPr>
          <p:cNvCxnSpPr>
            <a:cxnSpLocks/>
          </p:cNvCxnSpPr>
          <p:nvPr/>
        </p:nvCxnSpPr>
        <p:spPr>
          <a:xfrm>
            <a:off x="3278204" y="4156061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A24666-24DA-48D4-B1EE-B9197D19624C}"/>
              </a:ext>
            </a:extLst>
          </p:cNvPr>
          <p:cNvCxnSpPr>
            <a:cxnSpLocks/>
          </p:cNvCxnSpPr>
          <p:nvPr/>
        </p:nvCxnSpPr>
        <p:spPr>
          <a:xfrm>
            <a:off x="3278204" y="5166278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CF74EA-5FE9-4115-8D2E-F3052D684D6A}"/>
              </a:ext>
            </a:extLst>
          </p:cNvPr>
          <p:cNvSpPr/>
          <p:nvPr/>
        </p:nvSpPr>
        <p:spPr>
          <a:xfrm>
            <a:off x="6864565" y="1288415"/>
            <a:ext cx="4029956" cy="5191287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8DE88CB-A777-439B-9B21-7F8D443872DD}"/>
              </a:ext>
            </a:extLst>
          </p:cNvPr>
          <p:cNvCxnSpPr>
            <a:cxnSpLocks/>
          </p:cNvCxnSpPr>
          <p:nvPr/>
        </p:nvCxnSpPr>
        <p:spPr>
          <a:xfrm>
            <a:off x="8831353" y="2130004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375F97-9C45-4DA8-AEEC-17711EAB11CD}"/>
              </a:ext>
            </a:extLst>
          </p:cNvPr>
          <p:cNvSpPr/>
          <p:nvPr/>
        </p:nvSpPr>
        <p:spPr>
          <a:xfrm>
            <a:off x="7118434" y="156461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교육일정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프로젝트별 일정관리 그래프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35E6AB-0475-4F4F-900F-5B32403670C4}"/>
              </a:ext>
            </a:extLst>
          </p:cNvPr>
          <p:cNvSpPr txBox="1"/>
          <p:nvPr/>
        </p:nvSpPr>
        <p:spPr>
          <a:xfrm>
            <a:off x="6864565" y="868802"/>
            <a:ext cx="4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출석랭킹 및 과목 진행현황 그래프 개발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DD14A60-C1AF-4E53-9A76-317EDCABF7D3}"/>
              </a:ext>
            </a:extLst>
          </p:cNvPr>
          <p:cNvSpPr/>
          <p:nvPr/>
        </p:nvSpPr>
        <p:spPr>
          <a:xfrm>
            <a:off x="7118434" y="257483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출석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결석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랭킹 그래프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79F37CF-3B9F-40B6-BAF3-25372298BC73}"/>
              </a:ext>
            </a:extLst>
          </p:cNvPr>
          <p:cNvSpPr/>
          <p:nvPr/>
        </p:nvSpPr>
        <p:spPr>
          <a:xfrm>
            <a:off x="7118434" y="358505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K-Digital training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curriculum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E10EE4D-960B-4BCB-90EE-B1DA199FF6A2}"/>
              </a:ext>
            </a:extLst>
          </p:cNvPr>
          <p:cNvSpPr/>
          <p:nvPr/>
        </p:nvSpPr>
        <p:spPr>
          <a:xfrm>
            <a:off x="7118434" y="459526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Spec table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06E814A-6CC8-4765-8A9E-981C02DC7DBA}"/>
              </a:ext>
            </a:extLst>
          </p:cNvPr>
          <p:cNvSpPr/>
          <p:nvPr/>
        </p:nvSpPr>
        <p:spPr>
          <a:xfrm>
            <a:off x="7118434" y="560548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 데이터 연동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0CB227D-721F-4AE7-B5EC-678F04A93523}"/>
              </a:ext>
            </a:extLst>
          </p:cNvPr>
          <p:cNvCxnSpPr>
            <a:cxnSpLocks/>
          </p:cNvCxnSpPr>
          <p:nvPr/>
        </p:nvCxnSpPr>
        <p:spPr>
          <a:xfrm>
            <a:off x="8843932" y="3140221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22B0A0-6637-4203-8B7F-B24A2DF9C1E2}"/>
              </a:ext>
            </a:extLst>
          </p:cNvPr>
          <p:cNvCxnSpPr>
            <a:cxnSpLocks/>
          </p:cNvCxnSpPr>
          <p:nvPr/>
        </p:nvCxnSpPr>
        <p:spPr>
          <a:xfrm>
            <a:off x="8845288" y="4150438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2E9B834-9F27-4E3C-85DC-883FAE6FDA47}"/>
              </a:ext>
            </a:extLst>
          </p:cNvPr>
          <p:cNvCxnSpPr>
            <a:cxnSpLocks/>
          </p:cNvCxnSpPr>
          <p:nvPr/>
        </p:nvCxnSpPr>
        <p:spPr>
          <a:xfrm>
            <a:off x="8845288" y="516065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4220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C40F5B-2520-431C-A46D-38771C72D332}"/>
              </a:ext>
            </a:extLst>
          </p:cNvPr>
          <p:cNvSpPr/>
          <p:nvPr/>
        </p:nvSpPr>
        <p:spPr>
          <a:xfrm>
            <a:off x="2081808" y="1814431"/>
            <a:ext cx="8244283" cy="4205334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AB0A64D-A82F-4310-A94B-D854078B2EED}"/>
              </a:ext>
            </a:extLst>
          </p:cNvPr>
          <p:cNvCxnSpPr>
            <a:cxnSpLocks/>
          </p:cNvCxnSpPr>
          <p:nvPr/>
        </p:nvCxnSpPr>
        <p:spPr>
          <a:xfrm>
            <a:off x="4048597" y="271522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C6ED564-5572-481B-907E-E9714FBB9F3C}"/>
              </a:ext>
            </a:extLst>
          </p:cNvPr>
          <p:cNvSpPr/>
          <p:nvPr/>
        </p:nvSpPr>
        <p:spPr>
          <a:xfrm>
            <a:off x="2335678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OpenCV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연동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3D050-5F1A-49FB-8B74-335CFFEE5F3F}"/>
              </a:ext>
            </a:extLst>
          </p:cNvPr>
          <p:cNvSpPr txBox="1"/>
          <p:nvPr/>
        </p:nvSpPr>
        <p:spPr>
          <a:xfrm>
            <a:off x="3653560" y="1394817"/>
            <a:ext cx="513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모바일용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  </a:t>
            </a:r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 및 신호출석 기능 개발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CBE38F4-E251-4820-A449-0AB38F3B6D1F}"/>
              </a:ext>
            </a:extLst>
          </p:cNvPr>
          <p:cNvSpPr/>
          <p:nvPr/>
        </p:nvSpPr>
        <p:spPr>
          <a:xfrm>
            <a:off x="2335678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OpenCV Template matching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937467C-290C-4E3C-8A61-A1AB5359C37E}"/>
              </a:ext>
            </a:extLst>
          </p:cNvPr>
          <p:cNvSpPr/>
          <p:nvPr/>
        </p:nvSpPr>
        <p:spPr>
          <a:xfrm>
            <a:off x="2335678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OpenCV matching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py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DF98456-B41C-4E5A-9B49-860A0649D3BB}"/>
              </a:ext>
            </a:extLst>
          </p:cNvPr>
          <p:cNvSpPr/>
          <p:nvPr/>
        </p:nvSpPr>
        <p:spPr>
          <a:xfrm>
            <a:off x="2335678" y="5180490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Django OpenCV </a:t>
            </a:r>
            <a:r>
              <a:rPr lang="ko-KR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연동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1BC5306-E85B-411C-AA4F-0BF7562531E9}"/>
              </a:ext>
            </a:extLst>
          </p:cNvPr>
          <p:cNvCxnSpPr>
            <a:cxnSpLocks/>
          </p:cNvCxnSpPr>
          <p:nvPr/>
        </p:nvCxnSpPr>
        <p:spPr>
          <a:xfrm>
            <a:off x="4061176" y="3725442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BC6970-AA04-4906-B6F0-81A164D66E1F}"/>
              </a:ext>
            </a:extLst>
          </p:cNvPr>
          <p:cNvCxnSpPr>
            <a:cxnSpLocks/>
          </p:cNvCxnSpPr>
          <p:nvPr/>
        </p:nvCxnSpPr>
        <p:spPr>
          <a:xfrm>
            <a:off x="4062532" y="4735659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6B1A8C4-7337-4F23-A765-F0829033322D}"/>
              </a:ext>
            </a:extLst>
          </p:cNvPr>
          <p:cNvCxnSpPr>
            <a:cxnSpLocks/>
          </p:cNvCxnSpPr>
          <p:nvPr/>
        </p:nvCxnSpPr>
        <p:spPr>
          <a:xfrm>
            <a:off x="8216389" y="271522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6E83E35-6612-47A3-BA69-450E102D05B8}"/>
              </a:ext>
            </a:extLst>
          </p:cNvPr>
          <p:cNvSpPr/>
          <p:nvPr/>
        </p:nvSpPr>
        <p:spPr>
          <a:xfrm>
            <a:off x="6503470" y="214983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신호출석 </a:t>
            </a:r>
            <a:r>
              <a:rPr lang="en-US" altLang="ko-KR" sz="14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Button </a:t>
            </a:r>
            <a:r>
              <a:rPr lang="ko-KR" altLang="en-US" sz="1400" dirty="0">
                <a:solidFill>
                  <a:schemeClr val="tx1"/>
                </a:solidFill>
                <a:latin typeface="Calibri" panose="020F0502020204030204" pitchFamily="34" charset="0"/>
                <a:ea typeface="나눔스퀘어 Bold" panose="020B0600000101010101" pitchFamily="50" charset="-127"/>
                <a:cs typeface="Calibri" panose="020F0502020204030204" pitchFamily="34" charset="0"/>
              </a:rPr>
              <a:t>구현</a:t>
            </a:r>
            <a:endParaRPr lang="ko-KR" altLang="en-US" dirty="0">
              <a:solidFill>
                <a:schemeClr val="tx1"/>
              </a:solidFill>
              <a:latin typeface="Calibri" panose="020F0502020204030204" pitchFamily="34" charset="0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68A224F-7761-42E2-BD82-12D14F550A4D}"/>
              </a:ext>
            </a:extLst>
          </p:cNvPr>
          <p:cNvSpPr/>
          <p:nvPr/>
        </p:nvSpPr>
        <p:spPr>
          <a:xfrm>
            <a:off x="6503470" y="3160056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6.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출석완료 후 화면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ajax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전환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343D0AF-DC94-4B4D-9944-B9E14E7462BA}"/>
              </a:ext>
            </a:extLst>
          </p:cNvPr>
          <p:cNvSpPr/>
          <p:nvPr/>
        </p:nvSpPr>
        <p:spPr>
          <a:xfrm>
            <a:off x="6503470" y="4170273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7.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회원 출석 데이터 연동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C036E45-469F-436B-9FC5-753453FB8930}"/>
              </a:ext>
            </a:extLst>
          </p:cNvPr>
          <p:cNvCxnSpPr>
            <a:cxnSpLocks/>
          </p:cNvCxnSpPr>
          <p:nvPr/>
        </p:nvCxnSpPr>
        <p:spPr>
          <a:xfrm>
            <a:off x="8228968" y="3725442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EE3DAD6-C749-4889-B088-B0D7CD4127D4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5857896" y="2432532"/>
            <a:ext cx="645574" cy="303065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62B51FA7-997A-4204-A5A8-90968A66F95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B1097A21-2020-41A9-B913-760924F675DB}"/>
              </a:ext>
            </a:extLst>
          </p:cNvPr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E7872BE0-7BFE-49DE-8149-EF406B2E5A94}"/>
                </a:ext>
              </a:extLst>
            </p:cNvPr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5" name="Google Shape;129;p4">
              <a:extLst>
                <a:ext uri="{FF2B5EF4-FFF2-40B4-BE49-F238E27FC236}">
                  <a16:creationId xmlns:a16="http://schemas.microsoft.com/office/drawing/2014/main" id="{187A5B92-157B-45C5-A64F-3EB024B12893}"/>
                </a:ext>
              </a:extLst>
            </p:cNvPr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33133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628774-E28E-4850-B08C-56038368B051}"/>
              </a:ext>
            </a:extLst>
          </p:cNvPr>
          <p:cNvSpPr/>
          <p:nvPr/>
        </p:nvSpPr>
        <p:spPr>
          <a:xfrm>
            <a:off x="1320722" y="1190677"/>
            <a:ext cx="4021191" cy="5272346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7A9B63-532A-40FA-BFA7-E848BCB1A97B}"/>
              </a:ext>
            </a:extLst>
          </p:cNvPr>
          <p:cNvCxnSpPr>
            <a:cxnSpLocks/>
          </p:cNvCxnSpPr>
          <p:nvPr/>
        </p:nvCxnSpPr>
        <p:spPr>
          <a:xfrm>
            <a:off x="3287510" y="2113324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62CC59-26CF-4358-AE0B-4C92CF6ADD9E}"/>
              </a:ext>
            </a:extLst>
          </p:cNvPr>
          <p:cNvSpPr/>
          <p:nvPr/>
        </p:nvSpPr>
        <p:spPr>
          <a:xfrm>
            <a:off x="1574591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3D6F1-40BF-4980-9D85-FADDB4EEE1FE}"/>
              </a:ext>
            </a:extLst>
          </p:cNvPr>
          <p:cNvSpPr txBox="1"/>
          <p:nvPr/>
        </p:nvSpPr>
        <p:spPr>
          <a:xfrm>
            <a:off x="1320722" y="756943"/>
            <a:ext cx="4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묻고 답하기 게시판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CE89036-29E3-46ED-82E9-54DB0882C4FF}"/>
              </a:ext>
            </a:extLst>
          </p:cNvPr>
          <p:cNvSpPr/>
          <p:nvPr/>
        </p:nvSpPr>
        <p:spPr>
          <a:xfrm>
            <a:off x="1574591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답변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댓글 기능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C36082B-AF4D-42F9-BD77-4851DC75AD40}"/>
              </a:ext>
            </a:extLst>
          </p:cNvPr>
          <p:cNvSpPr/>
          <p:nvPr/>
        </p:nvSpPr>
        <p:spPr>
          <a:xfrm>
            <a:off x="1574591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게시글 추천 기능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20C5100-5BD1-46D7-8DAF-CC8F64A757EE}"/>
              </a:ext>
            </a:extLst>
          </p:cNvPr>
          <p:cNvSpPr/>
          <p:nvPr/>
        </p:nvSpPr>
        <p:spPr>
          <a:xfrm>
            <a:off x="1574591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검색 기능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467862B-40C8-40A5-82AE-1400D46D58DA}"/>
              </a:ext>
            </a:extLst>
          </p:cNvPr>
          <p:cNvSpPr/>
          <p:nvPr/>
        </p:nvSpPr>
        <p:spPr>
          <a:xfrm>
            <a:off x="1574591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필터링 기능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DCD784-5F0C-4C16-A2CC-5A09B9965D76}"/>
              </a:ext>
            </a:extLst>
          </p:cNvPr>
          <p:cNvCxnSpPr>
            <a:cxnSpLocks/>
          </p:cNvCxnSpPr>
          <p:nvPr/>
        </p:nvCxnSpPr>
        <p:spPr>
          <a:xfrm>
            <a:off x="3300089" y="3123541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9635087-003D-42F1-8CD2-510A42DDEA13}"/>
              </a:ext>
            </a:extLst>
          </p:cNvPr>
          <p:cNvCxnSpPr>
            <a:cxnSpLocks/>
          </p:cNvCxnSpPr>
          <p:nvPr/>
        </p:nvCxnSpPr>
        <p:spPr>
          <a:xfrm>
            <a:off x="3301445" y="4133758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D9A8E02-0001-46D9-9F36-AD9E5AABA219}"/>
              </a:ext>
            </a:extLst>
          </p:cNvPr>
          <p:cNvCxnSpPr>
            <a:cxnSpLocks/>
          </p:cNvCxnSpPr>
          <p:nvPr/>
        </p:nvCxnSpPr>
        <p:spPr>
          <a:xfrm>
            <a:off x="3301445" y="5143975"/>
            <a:ext cx="0" cy="444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Google Shape;126;p4">
            <a:extLst>
              <a:ext uri="{FF2B5EF4-FFF2-40B4-BE49-F238E27FC236}">
                <a16:creationId xmlns:a16="http://schemas.microsoft.com/office/drawing/2014/main" id="{2DD6112F-C52B-41A8-B158-7D14C9573156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" name="Google Shape;127;p4">
            <a:extLst>
              <a:ext uri="{FF2B5EF4-FFF2-40B4-BE49-F238E27FC236}">
                <a16:creationId xmlns:a16="http://schemas.microsoft.com/office/drawing/2014/main" id="{2D9521A4-4786-42E7-86A8-789CA07912CF}"/>
              </a:ext>
            </a:extLst>
          </p:cNvPr>
          <p:cNvGrpSpPr/>
          <p:nvPr/>
        </p:nvGrpSpPr>
        <p:grpSpPr>
          <a:xfrm>
            <a:off x="2344484" y="64310"/>
            <a:ext cx="7237429" cy="389037"/>
            <a:chOff x="2496884" y="64310"/>
            <a:chExt cx="7237429" cy="389037"/>
          </a:xfrm>
        </p:grpSpPr>
        <p:sp>
          <p:nvSpPr>
            <p:cNvPr id="20" name="Google Shape;128;p4">
              <a:extLst>
                <a:ext uri="{FF2B5EF4-FFF2-40B4-BE49-F238E27FC236}">
                  <a16:creationId xmlns:a16="http://schemas.microsoft.com/office/drawing/2014/main" id="{BFF87BDC-84D1-4E4F-A466-56C20E432B75}"/>
                </a:ext>
              </a:extLst>
            </p:cNvPr>
            <p:cNvSpPr txBox="1"/>
            <p:nvPr/>
          </p:nvSpPr>
          <p:spPr>
            <a:xfrm>
              <a:off x="2496884" y="84015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1" name="Google Shape;129;p4">
              <a:extLst>
                <a:ext uri="{FF2B5EF4-FFF2-40B4-BE49-F238E27FC236}">
                  <a16:creationId xmlns:a16="http://schemas.microsoft.com/office/drawing/2014/main" id="{11E85B50-C1E5-4FC2-B4D3-3DE6E15B8D6F}"/>
                </a:ext>
              </a:extLst>
            </p:cNvPr>
            <p:cNvSpPr txBox="1"/>
            <p:nvPr/>
          </p:nvSpPr>
          <p:spPr>
            <a:xfrm>
              <a:off x="7735931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AF7D50-BA9A-43C8-950E-974B246518B1}"/>
              </a:ext>
            </a:extLst>
          </p:cNvPr>
          <p:cNvSpPr/>
          <p:nvPr/>
        </p:nvSpPr>
        <p:spPr>
          <a:xfrm>
            <a:off x="6954475" y="1271735"/>
            <a:ext cx="4029956" cy="5191287"/>
          </a:xfrm>
          <a:prstGeom prst="rect">
            <a:avLst/>
          </a:prstGeom>
          <a:solidFill>
            <a:schemeClr val="bg1"/>
          </a:solidFill>
          <a:ln w="57150">
            <a:solidFill>
              <a:srgbClr val="00E2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1A77AF7-953B-44F5-B9C3-BDA425B88FBF}"/>
              </a:ext>
            </a:extLst>
          </p:cNvPr>
          <p:cNvCxnSpPr>
            <a:cxnSpLocks/>
          </p:cNvCxnSpPr>
          <p:nvPr/>
        </p:nvCxnSpPr>
        <p:spPr>
          <a:xfrm>
            <a:off x="8921263" y="2113324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5E2A60A-F216-41B9-BE2C-9F9A7FC90BE3}"/>
              </a:ext>
            </a:extLst>
          </p:cNvPr>
          <p:cNvSpPr/>
          <p:nvPr/>
        </p:nvSpPr>
        <p:spPr>
          <a:xfrm>
            <a:off x="7208344" y="1547938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기본 게시판 만들기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498BA1-CEF6-4865-8795-294911685D8C}"/>
              </a:ext>
            </a:extLst>
          </p:cNvPr>
          <p:cNvSpPr txBox="1"/>
          <p:nvPr/>
        </p:nvSpPr>
        <p:spPr>
          <a:xfrm>
            <a:off x="6954475" y="852122"/>
            <a:ext cx="402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풀이 게시판 개발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1AA5247-3C54-4AAF-B7C3-ADF05CD9E5D0}"/>
              </a:ext>
            </a:extLst>
          </p:cNvPr>
          <p:cNvSpPr/>
          <p:nvPr/>
        </p:nvSpPr>
        <p:spPr>
          <a:xfrm>
            <a:off x="7208344" y="255815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문제 게시글 등록 기능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A59DAEB-E93B-4486-9859-60ED57F74893}"/>
              </a:ext>
            </a:extLst>
          </p:cNvPr>
          <p:cNvSpPr/>
          <p:nvPr/>
        </p:nvSpPr>
        <p:spPr>
          <a:xfrm>
            <a:off x="7208344" y="3568372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프로그래밍 언어별 분리 기능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DB4C5DA-EBDF-436D-BA81-865F12EE410D}"/>
              </a:ext>
            </a:extLst>
          </p:cNvPr>
          <p:cNvSpPr/>
          <p:nvPr/>
        </p:nvSpPr>
        <p:spPr>
          <a:xfrm>
            <a:off x="7208344" y="4578589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게시글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Hint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기능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1AF62F7-31B7-4410-ACEC-832A5CF05CFC}"/>
              </a:ext>
            </a:extLst>
          </p:cNvPr>
          <p:cNvSpPr/>
          <p:nvPr/>
        </p:nvSpPr>
        <p:spPr>
          <a:xfrm>
            <a:off x="7208344" y="5588805"/>
            <a:ext cx="3522218" cy="565386"/>
          </a:xfrm>
          <a:prstGeom prst="round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답안 제출 기능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B987905-5738-421F-9106-C86023E7E72B}"/>
              </a:ext>
            </a:extLst>
          </p:cNvPr>
          <p:cNvCxnSpPr>
            <a:cxnSpLocks/>
          </p:cNvCxnSpPr>
          <p:nvPr/>
        </p:nvCxnSpPr>
        <p:spPr>
          <a:xfrm>
            <a:off x="8933842" y="3123541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103D4C6-F3E2-4366-90B1-5818DA354E9C}"/>
              </a:ext>
            </a:extLst>
          </p:cNvPr>
          <p:cNvCxnSpPr>
            <a:cxnSpLocks/>
          </p:cNvCxnSpPr>
          <p:nvPr/>
        </p:nvCxnSpPr>
        <p:spPr>
          <a:xfrm>
            <a:off x="8935198" y="4133758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DB61A0-A8ED-4A60-8BF8-FC678384F2AD}"/>
              </a:ext>
            </a:extLst>
          </p:cNvPr>
          <p:cNvCxnSpPr>
            <a:cxnSpLocks/>
          </p:cNvCxnSpPr>
          <p:nvPr/>
        </p:nvCxnSpPr>
        <p:spPr>
          <a:xfrm>
            <a:off x="8935198" y="5143975"/>
            <a:ext cx="0" cy="444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5576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수행 결과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</a:t>
            </a:r>
            <a:r>
              <a:rPr lang="en-US" alt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593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FF92BBA5-4414-406F-8D86-B0EA0C456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9" b="6220"/>
          <a:stretch/>
        </p:blipFill>
        <p:spPr>
          <a:xfrm>
            <a:off x="470108" y="733926"/>
            <a:ext cx="5054600" cy="59315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F3E3CD-47EA-4DE3-9CF0-F08CB1C7A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" t="9824" r="7001" b="3685"/>
          <a:stretch/>
        </p:blipFill>
        <p:spPr>
          <a:xfrm>
            <a:off x="6187234" y="733926"/>
            <a:ext cx="5642816" cy="593156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E8B79E-4995-437E-B5EA-DF8C509BC54B}"/>
              </a:ext>
            </a:extLst>
          </p:cNvPr>
          <p:cNvSpPr/>
          <p:nvPr/>
        </p:nvSpPr>
        <p:spPr>
          <a:xfrm>
            <a:off x="1313906" y="2160442"/>
            <a:ext cx="952500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AA71F93-69E1-42E8-AAAB-A9A3EF10363F}"/>
              </a:ext>
            </a:extLst>
          </p:cNvPr>
          <p:cNvSpPr/>
          <p:nvPr/>
        </p:nvSpPr>
        <p:spPr>
          <a:xfrm>
            <a:off x="1313906" y="2718582"/>
            <a:ext cx="952500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6EAEF4A-01C8-4F4A-98D2-81266987DEAC}"/>
              </a:ext>
            </a:extLst>
          </p:cNvPr>
          <p:cNvSpPr/>
          <p:nvPr/>
        </p:nvSpPr>
        <p:spPr>
          <a:xfrm>
            <a:off x="1313906" y="3241097"/>
            <a:ext cx="952500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0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A5276A-C4CF-4C86-B7B4-9FC60DDB0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6" b="8272"/>
          <a:stretch/>
        </p:blipFill>
        <p:spPr>
          <a:xfrm>
            <a:off x="522073" y="733926"/>
            <a:ext cx="5054600" cy="5931569"/>
          </a:xfrm>
          <a:prstGeom prst="rect">
            <a:avLst/>
          </a:prstGeom>
        </p:spPr>
      </p:pic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82271"/>
            <a:chOff x="495275" y="64310"/>
            <a:chExt cx="11306754" cy="382271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BF3E3CD-47EA-4DE3-9CF0-F08CB1C7A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8" t="9824" r="7001" b="3685"/>
          <a:stretch/>
        </p:blipFill>
        <p:spPr>
          <a:xfrm>
            <a:off x="6187234" y="733926"/>
            <a:ext cx="5642816" cy="59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2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7209C68-1F81-4609-A4C2-DC120AA4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328"/>
            <a:ext cx="12192000" cy="50673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22609B-D058-4B0B-9B52-E8CAA86E2B3F}"/>
              </a:ext>
            </a:extLst>
          </p:cNvPr>
          <p:cNvSpPr/>
          <p:nvPr/>
        </p:nvSpPr>
        <p:spPr>
          <a:xfrm>
            <a:off x="295275" y="1495424"/>
            <a:ext cx="952500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44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4">
            <a:extLst>
              <a:ext uri="{FF2B5EF4-FFF2-40B4-BE49-F238E27FC236}">
                <a16:creationId xmlns:a16="http://schemas.microsoft.com/office/drawing/2014/main" id="{07017230-4B8A-4288-BB15-8903C3C63EE1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" name="Google Shape;127;p4">
            <a:extLst>
              <a:ext uri="{FF2B5EF4-FFF2-40B4-BE49-F238E27FC236}">
                <a16:creationId xmlns:a16="http://schemas.microsoft.com/office/drawing/2014/main" id="{2ADBCA3A-8241-49AE-A659-94755B6ECA85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7" name="Google Shape;128;p4">
              <a:extLst>
                <a:ext uri="{FF2B5EF4-FFF2-40B4-BE49-F238E27FC236}">
                  <a16:creationId xmlns:a16="http://schemas.microsoft.com/office/drawing/2014/main" id="{465F33AD-BB49-4A15-AFE9-5EE5DE9F2397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29;p4">
              <a:extLst>
                <a:ext uri="{FF2B5EF4-FFF2-40B4-BE49-F238E27FC236}">
                  <a16:creationId xmlns:a16="http://schemas.microsoft.com/office/drawing/2014/main" id="{9BD1590E-078F-49E2-A06A-1A9CBAA61FB6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9" name="Google Shape;130;p4">
              <a:extLst>
                <a:ext uri="{FF2B5EF4-FFF2-40B4-BE49-F238E27FC236}">
                  <a16:creationId xmlns:a16="http://schemas.microsoft.com/office/drawing/2014/main" id="{6F7F8D12-C3B6-46AB-981D-BB290A09B2BF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0" name="Google Shape;160;p6">
            <a:extLst>
              <a:ext uri="{FF2B5EF4-FFF2-40B4-BE49-F238E27FC236}">
                <a16:creationId xmlns:a16="http://schemas.microsoft.com/office/drawing/2014/main" id="{E3EC8E0C-6E56-4F0B-932E-2C5C685C0BDB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61;p6">
            <a:extLst>
              <a:ext uri="{FF2B5EF4-FFF2-40B4-BE49-F238E27FC236}">
                <a16:creationId xmlns:a16="http://schemas.microsoft.com/office/drawing/2014/main" id="{70569CBF-AF14-4CED-AAF6-58AD4CC8C02B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2" name="Google Shape;162;p6">
              <a:extLst>
                <a:ext uri="{FF2B5EF4-FFF2-40B4-BE49-F238E27FC236}">
                  <a16:creationId xmlns:a16="http://schemas.microsoft.com/office/drawing/2014/main" id="{6A53E006-430A-415A-85AB-3E9D8BD9C1C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Google Shape;163;p6">
              <a:extLst>
                <a:ext uri="{FF2B5EF4-FFF2-40B4-BE49-F238E27FC236}">
                  <a16:creationId xmlns:a16="http://schemas.microsoft.com/office/drawing/2014/main" id="{AF394295-7E2E-4128-B574-A3D9EA94E144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Google Shape;164;p6">
              <a:extLst>
                <a:ext uri="{FF2B5EF4-FFF2-40B4-BE49-F238E27FC236}">
                  <a16:creationId xmlns:a16="http://schemas.microsoft.com/office/drawing/2014/main" id="{FB1D8CCC-BEB3-4AAF-B25D-CC86C8DD6642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65;p6">
              <a:extLst>
                <a:ext uri="{FF2B5EF4-FFF2-40B4-BE49-F238E27FC236}">
                  <a16:creationId xmlns:a16="http://schemas.microsoft.com/office/drawing/2014/main" id="{4786ACE6-0082-475E-9EA8-F13ABF009702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6" name="Google Shape;166;p6">
            <a:extLst>
              <a:ext uri="{FF2B5EF4-FFF2-40B4-BE49-F238E27FC236}">
                <a16:creationId xmlns:a16="http://schemas.microsoft.com/office/drawing/2014/main" id="{CE7FDDDA-6148-4ACC-A351-32283FB25F79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388001-22EC-46EC-9655-E13A4FF1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0" t="13763" b="31095"/>
          <a:stretch/>
        </p:blipFill>
        <p:spPr>
          <a:xfrm>
            <a:off x="914400" y="1828800"/>
            <a:ext cx="10363200" cy="160020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C673DC-F272-4432-AEAC-855A953F41FA}"/>
              </a:ext>
            </a:extLst>
          </p:cNvPr>
          <p:cNvSpPr/>
          <p:nvPr/>
        </p:nvSpPr>
        <p:spPr>
          <a:xfrm>
            <a:off x="4134474" y="814399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프로필 상세 페이지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B8E80F-894A-4FD1-A5D9-E48AC081C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10625" b="18500"/>
          <a:stretch/>
        </p:blipFill>
        <p:spPr>
          <a:xfrm>
            <a:off x="914400" y="3700705"/>
            <a:ext cx="10363200" cy="27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0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0"/>
            <a:ext cx="5361709" cy="6858000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0" y="2917165"/>
            <a:ext cx="5361709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ko-KR" sz="7200" b="1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INDEX</a:t>
            </a:r>
            <a:endParaRPr sz="72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6463650" y="1157063"/>
            <a:ext cx="4785648" cy="1597259"/>
            <a:chOff x="559119" y="1841928"/>
            <a:chExt cx="4785648" cy="1597259"/>
          </a:xfrm>
        </p:grpSpPr>
        <p:sp>
          <p:nvSpPr>
            <p:cNvPr id="103" name="Google Shape;103;p2"/>
            <p:cNvSpPr/>
            <p:nvPr/>
          </p:nvSpPr>
          <p:spPr>
            <a:xfrm>
              <a:off x="559119" y="1841928"/>
              <a:ext cx="383203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2400" b="1" i="0" u="none" strike="noStrike" cap="none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배경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59119" y="3069855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6440983" y="2361689"/>
            <a:ext cx="4785648" cy="2055601"/>
            <a:chOff x="941384" y="3965573"/>
            <a:chExt cx="4785648" cy="2055601"/>
          </a:xfrm>
        </p:grpSpPr>
        <p:sp>
          <p:nvSpPr>
            <p:cNvPr id="106" name="Google Shape;106;p2"/>
            <p:cNvSpPr/>
            <p:nvPr/>
          </p:nvSpPr>
          <p:spPr>
            <a:xfrm>
              <a:off x="941384" y="3965573"/>
              <a:ext cx="383203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2400" b="1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팀 구성 및 역할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41384" y="5651842"/>
              <a:ext cx="47856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6440982" y="3488784"/>
            <a:ext cx="44937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3.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절차 및 방법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440982" y="4602442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4. </a:t>
            </a:r>
            <a:r>
              <a:rPr lang="ko-KR" altLang="en-US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수행 결과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463650" y="5710926"/>
            <a:ext cx="41920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후기</a:t>
            </a: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B1F7E3D-2CEE-4B4F-BA81-326DD94B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439"/>
            <a:ext cx="12192000" cy="593331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212795-CA27-461C-82C7-D633D243F4A5}"/>
              </a:ext>
            </a:extLst>
          </p:cNvPr>
          <p:cNvSpPr/>
          <p:nvPr/>
        </p:nvSpPr>
        <p:spPr>
          <a:xfrm>
            <a:off x="285750" y="2386013"/>
            <a:ext cx="1009650" cy="274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5BE7BD-3C54-40A1-8066-794083CC9410}"/>
              </a:ext>
            </a:extLst>
          </p:cNvPr>
          <p:cNvSpPr/>
          <p:nvPr/>
        </p:nvSpPr>
        <p:spPr>
          <a:xfrm>
            <a:off x="9867899" y="5221323"/>
            <a:ext cx="643513" cy="357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060741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69891-3C10-49D7-8591-96CDED00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431"/>
            <a:ext cx="12192000" cy="479445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1041735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등록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F97932-09B0-4758-B9C8-96CD19D37FE5}"/>
              </a:ext>
            </a:extLst>
          </p:cNvPr>
          <p:cNvSpPr/>
          <p:nvPr/>
        </p:nvSpPr>
        <p:spPr>
          <a:xfrm>
            <a:off x="4505465" y="2268536"/>
            <a:ext cx="638035" cy="1179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07550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B1F7E3D-2CEE-4B4F-BA81-326DD94B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7439"/>
            <a:ext cx="12192000" cy="593331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212795-CA27-461C-82C7-D633D243F4A5}"/>
              </a:ext>
            </a:extLst>
          </p:cNvPr>
          <p:cNvSpPr/>
          <p:nvPr/>
        </p:nvSpPr>
        <p:spPr>
          <a:xfrm>
            <a:off x="5795901" y="2196007"/>
            <a:ext cx="1009650" cy="274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390718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1A4ADF-95BE-4844-9422-20C0BB7D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02" y="821293"/>
            <a:ext cx="5835328" cy="2249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950E44-0DFA-4049-BA2E-7DC3A0741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02" y="3469193"/>
            <a:ext cx="5835328" cy="316022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FBA179D-7B72-4795-936B-39AA2318427D}"/>
              </a:ext>
            </a:extLst>
          </p:cNvPr>
          <p:cNvSpPr/>
          <p:nvPr/>
        </p:nvSpPr>
        <p:spPr>
          <a:xfrm>
            <a:off x="7703237" y="2972840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힌트가 필요할 경우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64BC3EA0-3A2C-4612-BC49-E8E4721CE318}"/>
              </a:ext>
            </a:extLst>
          </p:cNvPr>
          <p:cNvSpPr/>
          <p:nvPr/>
        </p:nvSpPr>
        <p:spPr>
          <a:xfrm>
            <a:off x="3503439" y="3099569"/>
            <a:ext cx="302652" cy="28923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EB4B13-EE8C-4581-BFC5-3BA693E1C74A}"/>
              </a:ext>
            </a:extLst>
          </p:cNvPr>
          <p:cNvSpPr/>
          <p:nvPr/>
        </p:nvSpPr>
        <p:spPr>
          <a:xfrm>
            <a:off x="1842652" y="2308731"/>
            <a:ext cx="441325" cy="163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92236CD-CF13-46DA-8E32-599D02ADD213}"/>
              </a:ext>
            </a:extLst>
          </p:cNvPr>
          <p:cNvSpPr/>
          <p:nvPr/>
        </p:nvSpPr>
        <p:spPr>
          <a:xfrm>
            <a:off x="1795410" y="4876800"/>
            <a:ext cx="4795889" cy="1247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89075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529627-B352-4DB9-905E-F037EBB1E44A}"/>
              </a:ext>
            </a:extLst>
          </p:cNvPr>
          <p:cNvSpPr/>
          <p:nvPr/>
        </p:nvSpPr>
        <p:spPr>
          <a:xfrm>
            <a:off x="4374654" y="76383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답안 제출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9C2E93F-CC7D-4988-9205-4E1D6851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7" y="1415585"/>
            <a:ext cx="11213960" cy="544241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24378F-3EB8-4AB3-AFF7-0F526A0C48E3}"/>
              </a:ext>
            </a:extLst>
          </p:cNvPr>
          <p:cNvSpPr/>
          <p:nvPr/>
        </p:nvSpPr>
        <p:spPr>
          <a:xfrm>
            <a:off x="3659979" y="4743450"/>
            <a:ext cx="6603209" cy="73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C47AEC9-DD80-42FF-85C5-446A708D14ED}"/>
              </a:ext>
            </a:extLst>
          </p:cNvPr>
          <p:cNvSpPr/>
          <p:nvPr/>
        </p:nvSpPr>
        <p:spPr>
          <a:xfrm>
            <a:off x="3659980" y="5481638"/>
            <a:ext cx="576263" cy="296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4228586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2C45D2-77AE-4FBA-9218-261952C547A3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정답 입력 할 경우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91D0B5-034C-4B7B-BBEA-EA4237448AFD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오답 입력 할 경우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0CDFD2-E3F5-4DCE-A736-0EBA098D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14" y="3681413"/>
            <a:ext cx="2752423" cy="79633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8995F2-EEC6-47C7-B677-593B917A9C9D}"/>
              </a:ext>
            </a:extLst>
          </p:cNvPr>
          <p:cNvSpPr/>
          <p:nvPr/>
        </p:nvSpPr>
        <p:spPr>
          <a:xfrm>
            <a:off x="7574829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오답 메시지 페이지로 이동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B7CBE5E-6DC0-4780-AA8A-74B2FC6AF7E0}"/>
              </a:ext>
            </a:extLst>
          </p:cNvPr>
          <p:cNvSpPr/>
          <p:nvPr/>
        </p:nvSpPr>
        <p:spPr>
          <a:xfrm>
            <a:off x="1339555" y="1795656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 풀이 게시판으로 이동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72A932-EE10-4D76-B5AD-E4E49970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5" y="2400901"/>
            <a:ext cx="5659315" cy="33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345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8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E168D5-7674-4AD1-91DF-1562B74B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857"/>
            <a:ext cx="12192000" cy="6315305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74772" y="2431755"/>
            <a:ext cx="1031997" cy="32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4812721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342875" y="2038350"/>
            <a:ext cx="1162075" cy="393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68903A-F35F-432E-8377-FC728046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30"/>
            <a:ext cx="12192000" cy="6334170"/>
          </a:xfrm>
          <a:prstGeom prst="rect">
            <a:avLst/>
          </a:prstGeom>
        </p:spPr>
      </p:pic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281001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D68903A-F35F-432E-8377-FC7280464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3" y="497330"/>
            <a:ext cx="12192000" cy="6334170"/>
          </a:xfrm>
          <a:prstGeom prst="rect">
            <a:avLst/>
          </a:prstGeom>
        </p:spPr>
      </p:pic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58E2193-F58A-4261-B179-90E95025ED81}"/>
              </a:ext>
            </a:extLst>
          </p:cNvPr>
          <p:cNvSpPr/>
          <p:nvPr/>
        </p:nvSpPr>
        <p:spPr>
          <a:xfrm>
            <a:off x="4653956" y="926654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3B5C11-07C2-40F0-8D04-F52AF84A48E5}"/>
              </a:ext>
            </a:extLst>
          </p:cNvPr>
          <p:cNvSpPr/>
          <p:nvPr/>
        </p:nvSpPr>
        <p:spPr>
          <a:xfrm>
            <a:off x="9198610" y="1642890"/>
            <a:ext cx="1758149" cy="2816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1752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C9ACF1-5E73-402B-9CFF-C8FAAFDA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9" y="2041452"/>
            <a:ext cx="5528388" cy="3742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F0C813-B3AF-4FD4-B30A-B181F952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55" y="2041452"/>
            <a:ext cx="5528388" cy="3530008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6DFAC7-5E35-4EAC-ADD0-2C2F03F468ED}"/>
              </a:ext>
            </a:extLst>
          </p:cNvPr>
          <p:cNvSpPr/>
          <p:nvPr/>
        </p:nvSpPr>
        <p:spPr>
          <a:xfrm>
            <a:off x="840673" y="2380824"/>
            <a:ext cx="583865" cy="11894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9658A1-4247-4D9A-BBF7-2FA3B29D8209}"/>
              </a:ext>
            </a:extLst>
          </p:cNvPr>
          <p:cNvSpPr/>
          <p:nvPr/>
        </p:nvSpPr>
        <p:spPr>
          <a:xfrm>
            <a:off x="9121149" y="2529221"/>
            <a:ext cx="465420" cy="695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93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10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</a:t>
            </a:r>
            <a:r>
              <a:rPr lang="ko-KR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 </a:t>
            </a: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배경</a:t>
            </a:r>
            <a:endParaRPr dirty="0"/>
          </a:p>
        </p:txBody>
      </p:sp>
      <p:sp>
        <p:nvSpPr>
          <p:cNvPr id="116" name="Google Shape;116;p3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01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17" name="Google Shape;117;p3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3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68BEEB-C164-434B-AEEF-BC099CCE3184}"/>
              </a:ext>
            </a:extLst>
          </p:cNvPr>
          <p:cNvSpPr/>
          <p:nvPr/>
        </p:nvSpPr>
        <p:spPr>
          <a:xfrm>
            <a:off x="1199323" y="1190412"/>
            <a:ext cx="3723157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정렬하기 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C3C0A8-E0E9-4E29-8BA3-267307992149}"/>
              </a:ext>
            </a:extLst>
          </p:cNvPr>
          <p:cNvSpPr/>
          <p:nvPr/>
        </p:nvSpPr>
        <p:spPr>
          <a:xfrm>
            <a:off x="7581014" y="11904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작성자로 검색하기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CAC606-B11D-4B2A-B81E-2D2DF447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75" y="986970"/>
            <a:ext cx="6271823" cy="24420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30AA1C-7DC4-45BC-B2AB-97D496D1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52" y="3632442"/>
            <a:ext cx="6200075" cy="237372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AA5AD984-5D76-4C4A-BE93-83B8F32ECFC1}"/>
              </a:ext>
            </a:extLst>
          </p:cNvPr>
          <p:cNvSpPr/>
          <p:nvPr/>
        </p:nvSpPr>
        <p:spPr>
          <a:xfrm>
            <a:off x="7581014" y="3850612"/>
            <a:ext cx="3442691" cy="5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키워드로 검색하기 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AB72E3E-F90C-479E-B9F7-C591B42120FC}"/>
              </a:ext>
            </a:extLst>
          </p:cNvPr>
          <p:cNvSpPr/>
          <p:nvPr/>
        </p:nvSpPr>
        <p:spPr>
          <a:xfrm>
            <a:off x="5244165" y="98697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865CD2E-2354-4A51-BEA5-D180922EF90B}"/>
              </a:ext>
            </a:extLst>
          </p:cNvPr>
          <p:cNvSpPr/>
          <p:nvPr/>
        </p:nvSpPr>
        <p:spPr>
          <a:xfrm>
            <a:off x="5124547" y="3705818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489887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063" y="1751799"/>
            <a:ext cx="8709794" cy="4475746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79EA2A-1F60-4399-A1C6-7231D44AB258}"/>
              </a:ext>
            </a:extLst>
          </p:cNvPr>
          <p:cNvSpPr/>
          <p:nvPr/>
        </p:nvSpPr>
        <p:spPr>
          <a:xfrm>
            <a:off x="4374654" y="1074634"/>
            <a:ext cx="3442691" cy="453233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클릭시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103EF3B-7F59-47BE-A17C-BA98A36D880C}"/>
              </a:ext>
            </a:extLst>
          </p:cNvPr>
          <p:cNvSpPr/>
          <p:nvPr/>
        </p:nvSpPr>
        <p:spPr>
          <a:xfrm>
            <a:off x="1832063" y="2059806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34FC76-0689-4878-A964-443B49C3E039}"/>
              </a:ext>
            </a:extLst>
          </p:cNvPr>
          <p:cNvSpPr/>
          <p:nvPr/>
        </p:nvSpPr>
        <p:spPr>
          <a:xfrm>
            <a:off x="2428899" y="3290255"/>
            <a:ext cx="5146183" cy="868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A6294B-F3A1-48C3-BC48-8569F10E4715}"/>
              </a:ext>
            </a:extLst>
          </p:cNvPr>
          <p:cNvSpPr/>
          <p:nvPr/>
        </p:nvSpPr>
        <p:spPr>
          <a:xfrm>
            <a:off x="1841687" y="4554421"/>
            <a:ext cx="632003" cy="6389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67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A5DE5-641C-4ABD-8400-FDF81C133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8" y="1800767"/>
            <a:ext cx="4970270" cy="4321592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A90B12D-51BD-4210-8F3E-E8C83BEA953F}"/>
              </a:ext>
            </a:extLst>
          </p:cNvPr>
          <p:cNvSpPr/>
          <p:nvPr/>
        </p:nvSpPr>
        <p:spPr>
          <a:xfrm>
            <a:off x="5558712" y="3541179"/>
            <a:ext cx="978408" cy="484632"/>
          </a:xfrm>
          <a:prstGeom prst="rightArrow">
            <a:avLst/>
          </a:prstGeom>
          <a:noFill/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5ED92D-E761-4EF0-877A-61581C8764AC}"/>
              </a:ext>
            </a:extLst>
          </p:cNvPr>
          <p:cNvSpPr txBox="1"/>
          <p:nvPr/>
        </p:nvSpPr>
        <p:spPr>
          <a:xfrm>
            <a:off x="5442958" y="2878048"/>
            <a:ext cx="1284483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ko-KR" altLang="en-US" sz="24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수정 후 </a:t>
            </a:r>
            <a:endParaRPr kumimoji="0" lang="en-US" altLang="ko-KR" sz="24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7B2B95-DF15-4831-8122-278FD1780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35" y="1800767"/>
            <a:ext cx="5290295" cy="4321592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E572D2-7810-4695-BF24-96859ADC6DAD}"/>
              </a:ext>
            </a:extLst>
          </p:cNvPr>
          <p:cNvSpPr/>
          <p:nvPr/>
        </p:nvSpPr>
        <p:spPr>
          <a:xfrm>
            <a:off x="10226276" y="2660629"/>
            <a:ext cx="813943" cy="38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91498" y="1159651"/>
            <a:ext cx="3442691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작성글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수정하기</a:t>
            </a:r>
          </a:p>
        </p:txBody>
      </p:sp>
    </p:spTree>
    <p:extLst>
      <p:ext uri="{BB962C8B-B14F-4D97-AF65-F5344CB8AC3E}">
        <p14:creationId xmlns:p14="http://schemas.microsoft.com/office/powerpoint/2010/main" val="1274756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9" grpId="0"/>
      <p:bldP spid="7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943EA45-4638-403E-BBA3-29FC6E17E7BB}"/>
              </a:ext>
            </a:extLst>
          </p:cNvPr>
          <p:cNvSpPr/>
          <p:nvPr/>
        </p:nvSpPr>
        <p:spPr>
          <a:xfrm>
            <a:off x="866851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작성자와 수정자가 다르다면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9A5E3-26BF-4A9F-A944-B6C89F8E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2" y="1761422"/>
            <a:ext cx="5581959" cy="38501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871713-A5CE-4E95-925F-F2D4FECE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61422"/>
            <a:ext cx="6003848" cy="385010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5E4DAB-897E-4749-868B-F0FF1A9B5AB4}"/>
              </a:ext>
            </a:extLst>
          </p:cNvPr>
          <p:cNvSpPr/>
          <p:nvPr/>
        </p:nvSpPr>
        <p:spPr>
          <a:xfrm>
            <a:off x="342875" y="2120069"/>
            <a:ext cx="355720" cy="478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03280E6-DE79-4702-BA04-013CF75432F4}"/>
              </a:ext>
            </a:extLst>
          </p:cNvPr>
          <p:cNvSpPr/>
          <p:nvPr/>
        </p:nvSpPr>
        <p:spPr>
          <a:xfrm>
            <a:off x="478913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A7C58F5-C4A5-4FEA-A313-0B1A427CF44F}"/>
              </a:ext>
            </a:extLst>
          </p:cNvPr>
          <p:cNvSpPr/>
          <p:nvPr/>
        </p:nvSpPr>
        <p:spPr>
          <a:xfrm>
            <a:off x="4060093" y="3766843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3776FE-8BB9-425F-9F65-B05B68772F23}"/>
              </a:ext>
            </a:extLst>
          </p:cNvPr>
          <p:cNvSpPr/>
          <p:nvPr/>
        </p:nvSpPr>
        <p:spPr>
          <a:xfrm>
            <a:off x="6139609" y="2209660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5E9C9ED-925A-4BD7-B6F2-F0CF57042997}"/>
              </a:ext>
            </a:extLst>
          </p:cNvPr>
          <p:cNvSpPr/>
          <p:nvPr/>
        </p:nvSpPr>
        <p:spPr>
          <a:xfrm>
            <a:off x="10153021" y="384299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4E23FD7-23C8-4C13-9385-9F4B04E34911}"/>
              </a:ext>
            </a:extLst>
          </p:cNvPr>
          <p:cNvSpPr/>
          <p:nvPr/>
        </p:nvSpPr>
        <p:spPr>
          <a:xfrm>
            <a:off x="10975102" y="1761422"/>
            <a:ext cx="497416" cy="299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5144C39-9F99-4099-A13B-2AD34A275F05}"/>
              </a:ext>
            </a:extLst>
          </p:cNvPr>
          <p:cNvSpPr/>
          <p:nvPr/>
        </p:nvSpPr>
        <p:spPr>
          <a:xfrm>
            <a:off x="6905454" y="1290508"/>
            <a:ext cx="3854904" cy="450941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삭제도 동일</a:t>
            </a:r>
          </a:p>
        </p:txBody>
      </p:sp>
    </p:spTree>
    <p:extLst>
      <p:ext uri="{BB962C8B-B14F-4D97-AF65-F5344CB8AC3E}">
        <p14:creationId xmlns:p14="http://schemas.microsoft.com/office/powerpoint/2010/main" val="2790314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ADE78-9CBA-40DD-B048-A39FA971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12192000" cy="464820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BD1F45-7C3D-45FE-91F3-0BED68E2DEE5}"/>
              </a:ext>
            </a:extLst>
          </p:cNvPr>
          <p:cNvSpPr/>
          <p:nvPr/>
        </p:nvSpPr>
        <p:spPr>
          <a:xfrm>
            <a:off x="240004" y="2377439"/>
            <a:ext cx="1126833" cy="232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861899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5" name="Google Shape;126;p4">
            <a:extLst>
              <a:ext uri="{FF2B5EF4-FFF2-40B4-BE49-F238E27FC236}">
                <a16:creationId xmlns:a16="http://schemas.microsoft.com/office/drawing/2014/main" id="{AFF62EFF-E16F-4A76-95CB-D40F719616A0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6" name="Google Shape;127;p4">
            <a:extLst>
              <a:ext uri="{FF2B5EF4-FFF2-40B4-BE49-F238E27FC236}">
                <a16:creationId xmlns:a16="http://schemas.microsoft.com/office/drawing/2014/main" id="{DE440F09-7EA8-4026-936C-1F0B1228E901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37" name="Google Shape;128;p4">
              <a:extLst>
                <a:ext uri="{FF2B5EF4-FFF2-40B4-BE49-F238E27FC236}">
                  <a16:creationId xmlns:a16="http://schemas.microsoft.com/office/drawing/2014/main" id="{12B97708-DE61-45AA-8DE6-5BC5B11131FD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8" name="Google Shape;129;p4">
              <a:extLst>
                <a:ext uri="{FF2B5EF4-FFF2-40B4-BE49-F238E27FC236}">
                  <a16:creationId xmlns:a16="http://schemas.microsoft.com/office/drawing/2014/main" id="{FA90F5ED-2367-4A87-B97C-288FD2C9F2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9" name="Google Shape;130;p4">
              <a:extLst>
                <a:ext uri="{FF2B5EF4-FFF2-40B4-BE49-F238E27FC236}">
                  <a16:creationId xmlns:a16="http://schemas.microsoft.com/office/drawing/2014/main" id="{F054DF62-B12A-478E-AEA0-39E9F2A4A78D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0" name="Google Shape;160;p6">
            <a:extLst>
              <a:ext uri="{FF2B5EF4-FFF2-40B4-BE49-F238E27FC236}">
                <a16:creationId xmlns:a16="http://schemas.microsoft.com/office/drawing/2014/main" id="{CEFEA48A-2566-4136-8CD3-71F027DCA413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" name="Google Shape;161;p6">
            <a:extLst>
              <a:ext uri="{FF2B5EF4-FFF2-40B4-BE49-F238E27FC236}">
                <a16:creationId xmlns:a16="http://schemas.microsoft.com/office/drawing/2014/main" id="{E88A854C-6A8C-4CD7-8441-A7C35145135A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42" name="Google Shape;162;p6">
              <a:extLst>
                <a:ext uri="{FF2B5EF4-FFF2-40B4-BE49-F238E27FC236}">
                  <a16:creationId xmlns:a16="http://schemas.microsoft.com/office/drawing/2014/main" id="{D9D4D99E-4BB1-47CB-A0BE-5D8E84DB0BC5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Google Shape;163;p6">
              <a:extLst>
                <a:ext uri="{FF2B5EF4-FFF2-40B4-BE49-F238E27FC236}">
                  <a16:creationId xmlns:a16="http://schemas.microsoft.com/office/drawing/2014/main" id="{550C41EE-A46E-4646-942B-F8994D75FFA4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Google Shape;164;p6">
              <a:extLst>
                <a:ext uri="{FF2B5EF4-FFF2-40B4-BE49-F238E27FC236}">
                  <a16:creationId xmlns:a16="http://schemas.microsoft.com/office/drawing/2014/main" id="{F4BB1EEA-A2E2-4B5C-ABB3-AD039027B4CD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Google Shape;165;p6">
              <a:extLst>
                <a:ext uri="{FF2B5EF4-FFF2-40B4-BE49-F238E27FC236}">
                  <a16:creationId xmlns:a16="http://schemas.microsoft.com/office/drawing/2014/main" id="{EB5E652E-1440-49C3-AA77-F04D1F27792F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46" name="Google Shape;166;p6">
            <a:extLst>
              <a:ext uri="{FF2B5EF4-FFF2-40B4-BE49-F238E27FC236}">
                <a16:creationId xmlns:a16="http://schemas.microsoft.com/office/drawing/2014/main" id="{BE9C8EE6-3CCE-4CBC-A9F6-4D7B185B9E34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Google Shape;126;p4">
            <a:extLst>
              <a:ext uri="{FF2B5EF4-FFF2-40B4-BE49-F238E27FC236}">
                <a16:creationId xmlns:a16="http://schemas.microsoft.com/office/drawing/2014/main" id="{3BFE789B-5025-4D60-8367-44C5BEA30C4A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" name="Google Shape;127;p4">
            <a:extLst>
              <a:ext uri="{FF2B5EF4-FFF2-40B4-BE49-F238E27FC236}">
                <a16:creationId xmlns:a16="http://schemas.microsoft.com/office/drawing/2014/main" id="{BB0A155A-41D4-40B8-AE6F-60C4B040615F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49" name="Google Shape;128;p4">
              <a:extLst>
                <a:ext uri="{FF2B5EF4-FFF2-40B4-BE49-F238E27FC236}">
                  <a16:creationId xmlns:a16="http://schemas.microsoft.com/office/drawing/2014/main" id="{83ADEAA9-E71A-4831-BF02-930CBE44FCB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0" name="Google Shape;129;p4">
              <a:extLst>
                <a:ext uri="{FF2B5EF4-FFF2-40B4-BE49-F238E27FC236}">
                  <a16:creationId xmlns:a16="http://schemas.microsoft.com/office/drawing/2014/main" id="{9DA52651-603F-434D-98BD-0A2D3080489D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51" name="Google Shape;130;p4">
              <a:extLst>
                <a:ext uri="{FF2B5EF4-FFF2-40B4-BE49-F238E27FC236}">
                  <a16:creationId xmlns:a16="http://schemas.microsoft.com/office/drawing/2014/main" id="{230F628A-18A6-4649-A60A-66E94B5D43A0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2" name="Google Shape;160;p6">
            <a:extLst>
              <a:ext uri="{FF2B5EF4-FFF2-40B4-BE49-F238E27FC236}">
                <a16:creationId xmlns:a16="http://schemas.microsoft.com/office/drawing/2014/main" id="{618CD629-C069-40EC-A4C0-7EF47CF7D1BC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" name="Google Shape;161;p6">
            <a:extLst>
              <a:ext uri="{FF2B5EF4-FFF2-40B4-BE49-F238E27FC236}">
                <a16:creationId xmlns:a16="http://schemas.microsoft.com/office/drawing/2014/main" id="{48031964-F2DD-4447-A0AC-1043B05153F6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54" name="Google Shape;162;p6">
              <a:extLst>
                <a:ext uri="{FF2B5EF4-FFF2-40B4-BE49-F238E27FC236}">
                  <a16:creationId xmlns:a16="http://schemas.microsoft.com/office/drawing/2014/main" id="{7795144C-1294-4832-B4D7-FCBCF9956169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</a:t>
              </a:r>
              <a:r>
                <a:rPr lang="ko-KR" sz="16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5" name="Google Shape;163;p6">
              <a:extLst>
                <a:ext uri="{FF2B5EF4-FFF2-40B4-BE49-F238E27FC236}">
                  <a16:creationId xmlns:a16="http://schemas.microsoft.com/office/drawing/2014/main" id="{E28FDA30-965C-4680-8AC6-0BF93C4E4FA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문제풀이</a:t>
              </a:r>
              <a:r>
                <a:rPr lang="ko-KR" altLang="en-US" sz="1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게시판</a:t>
              </a:r>
              <a:endPara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Google Shape;164;p6">
              <a:extLst>
                <a:ext uri="{FF2B5EF4-FFF2-40B4-BE49-F238E27FC236}">
                  <a16:creationId xmlns:a16="http://schemas.microsoft.com/office/drawing/2014/main" id="{8A95CBA5-0F36-4A04-A134-81B09141A615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7" name="Google Shape;165;p6">
              <a:extLst>
                <a:ext uri="{FF2B5EF4-FFF2-40B4-BE49-F238E27FC236}">
                  <a16:creationId xmlns:a16="http://schemas.microsoft.com/office/drawing/2014/main" id="{80BC0A0D-BC7A-4B2F-9175-DAC1182BF58B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출석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&amp;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수업 관리</a:t>
              </a:r>
              <a:r>
                <a:rPr lang="ko-KR" sz="16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 </a:t>
              </a:r>
              <a:endParaRPr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58" name="Google Shape;166;p6">
            <a:extLst>
              <a:ext uri="{FF2B5EF4-FFF2-40B4-BE49-F238E27FC236}">
                <a16:creationId xmlns:a16="http://schemas.microsoft.com/office/drawing/2014/main" id="{3C23C906-5FA4-4E60-B28E-6E7E195193DE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92028D-4756-4C00-B760-C98206B67433}"/>
              </a:ext>
            </a:extLst>
          </p:cNvPr>
          <p:cNvSpPr/>
          <p:nvPr/>
        </p:nvSpPr>
        <p:spPr>
          <a:xfrm>
            <a:off x="4134474" y="1058992"/>
            <a:ext cx="3805113" cy="742696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577288-BDFE-470E-BACE-D0C0D4CF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73"/>
          <a:stretch/>
        </p:blipFill>
        <p:spPr>
          <a:xfrm>
            <a:off x="0" y="2150080"/>
            <a:ext cx="12192000" cy="405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3784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1876957" y="2391004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10198100" y="3371850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43554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2507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6793C24-0D78-41A4-A825-DBF94602548A}"/>
              </a:ext>
            </a:extLst>
          </p:cNvPr>
          <p:cNvSpPr/>
          <p:nvPr/>
        </p:nvSpPr>
        <p:spPr>
          <a:xfrm>
            <a:off x="6906157" y="2406502"/>
            <a:ext cx="1799693" cy="54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9D67AE-A2B7-45BB-A351-4A7538F34EEF}"/>
              </a:ext>
            </a:extLst>
          </p:cNvPr>
          <p:cNvSpPr/>
          <p:nvPr/>
        </p:nvSpPr>
        <p:spPr>
          <a:xfrm>
            <a:off x="4206875" y="3648075"/>
            <a:ext cx="746125" cy="4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2124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78FA63F6-78AA-47E7-9380-272F8F4BF0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 end="695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542696"/>
            <a:ext cx="12191999" cy="63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37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71542" y="2516153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98577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3" name="Google Shape;133;p4"/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7AC3B079-1B0C-4271-B67D-B1F4DCF6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13" y="319462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관련 이미지">
            <a:extLst>
              <a:ext uri="{FF2B5EF4-FFF2-40B4-BE49-F238E27FC236}">
                <a16:creationId xmlns:a16="http://schemas.microsoft.com/office/drawing/2014/main" id="{C473F64D-9C38-4F79-B340-A44EC4D8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58" y="3201247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관련 이미지">
            <a:extLst>
              <a:ext uri="{FF2B5EF4-FFF2-40B4-BE49-F238E27FC236}">
                <a16:creationId xmlns:a16="http://schemas.microsoft.com/office/drawing/2014/main" id="{F30E9696-CFC5-4A00-A481-C68C6ED74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081" y="3201248"/>
            <a:ext cx="2005958" cy="18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58B04C-40C7-4409-B428-8D37D86D8ADF}"/>
              </a:ext>
            </a:extLst>
          </p:cNvPr>
          <p:cNvSpPr txBox="1"/>
          <p:nvPr/>
        </p:nvSpPr>
        <p:spPr>
          <a:xfrm>
            <a:off x="2661605" y="3841471"/>
            <a:ext cx="1804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인증을 더 편리하게 할 수는 없을까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945674-9749-4D20-919B-4008F4666975}"/>
              </a:ext>
            </a:extLst>
          </p:cNvPr>
          <p:cNvSpPr txBox="1"/>
          <p:nvPr/>
        </p:nvSpPr>
        <p:spPr>
          <a:xfrm>
            <a:off x="5225514" y="3747133"/>
            <a:ext cx="1772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교육시간 이후 공부를 더 진행할 수는 없을까</a:t>
            </a:r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FC9EB-A91A-4FE5-AD3B-5B712DF783FE}"/>
              </a:ext>
            </a:extLst>
          </p:cNvPr>
          <p:cNvSpPr txBox="1"/>
          <p:nvPr/>
        </p:nvSpPr>
        <p:spPr>
          <a:xfrm>
            <a:off x="7671232" y="3747133"/>
            <a:ext cx="2005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출결 현황을 효율적으로 관리할 </a:t>
            </a:r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 없을까</a:t>
            </a:r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FCD60E-EA3D-428F-A391-4B323766DB78}"/>
              </a:ext>
            </a:extLst>
          </p:cNvPr>
          <p:cNvSpPr/>
          <p:nvPr/>
        </p:nvSpPr>
        <p:spPr>
          <a:xfrm>
            <a:off x="2893399" y="1574800"/>
            <a:ext cx="6405201" cy="874317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7EAA1B1-FE8E-4710-A579-C84243EC7FA8}"/>
              </a:ext>
            </a:extLst>
          </p:cNvPr>
          <p:cNvSpPr/>
          <p:nvPr/>
        </p:nvSpPr>
        <p:spPr>
          <a:xfrm>
            <a:off x="4071909" y="1827292"/>
            <a:ext cx="407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800" spc="-145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나은 교육환경을 제공하기 위한 </a:t>
            </a:r>
            <a:r>
              <a:rPr lang="en-US" altLang="ko-KR" sz="1800" spc="-145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800" spc="-145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고민</a:t>
            </a:r>
            <a:endParaRPr lang="en-US" altLang="ko-KR" sz="1800" spc="-145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2F107A3-13D3-4833-A1A5-5C39597FB8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6"/>
          <a:stretch/>
        </p:blipFill>
        <p:spPr>
          <a:xfrm>
            <a:off x="2925181" y="1639689"/>
            <a:ext cx="862095" cy="7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0588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689349" y="953434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6CEA54-F266-415C-8BD2-4283E39C141A}"/>
              </a:ext>
            </a:extLst>
          </p:cNvPr>
          <p:cNvSpPr/>
          <p:nvPr/>
        </p:nvSpPr>
        <p:spPr>
          <a:xfrm>
            <a:off x="1704269" y="1465656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019048-9262-4148-B66B-B973253A0342}"/>
              </a:ext>
            </a:extLst>
          </p:cNvPr>
          <p:cNvSpPr/>
          <p:nvPr/>
        </p:nvSpPr>
        <p:spPr>
          <a:xfrm>
            <a:off x="1711166" y="1984873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F9CFAC-2391-4120-8013-20458D5387D0}"/>
              </a:ext>
            </a:extLst>
          </p:cNvPr>
          <p:cNvSpPr/>
          <p:nvPr/>
        </p:nvSpPr>
        <p:spPr>
          <a:xfrm>
            <a:off x="1708118" y="2448169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6144845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073AE5B2-5759-459D-B6AB-ED89D3053C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 end="25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42695"/>
            <a:ext cx="12191999" cy="6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42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B0AAFD-AB36-402E-BFDE-B5BE5172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B79BE5-C45D-4A2E-A410-E085C38F245F}"/>
              </a:ext>
            </a:extLst>
          </p:cNvPr>
          <p:cNvSpPr/>
          <p:nvPr/>
        </p:nvSpPr>
        <p:spPr>
          <a:xfrm>
            <a:off x="100117" y="2784180"/>
            <a:ext cx="1557233" cy="2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375759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F7C5BD-378F-47F8-B9A1-2E43B889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E92006-6AEC-4F5B-82C9-E98163F843FD}"/>
              </a:ext>
            </a:extLst>
          </p:cNvPr>
          <p:cNvSpPr/>
          <p:nvPr/>
        </p:nvSpPr>
        <p:spPr>
          <a:xfrm>
            <a:off x="1744117" y="899183"/>
            <a:ext cx="9913265" cy="1460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C978A7-9A18-4205-86E7-23CEDF18EF42}"/>
              </a:ext>
            </a:extLst>
          </p:cNvPr>
          <p:cNvSpPr/>
          <p:nvPr/>
        </p:nvSpPr>
        <p:spPr>
          <a:xfrm>
            <a:off x="2274906" y="1618735"/>
            <a:ext cx="2555457" cy="66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E03AB4-D671-4571-90E8-233278ECD5FE}"/>
              </a:ext>
            </a:extLst>
          </p:cNvPr>
          <p:cNvSpPr/>
          <p:nvPr/>
        </p:nvSpPr>
        <p:spPr>
          <a:xfrm>
            <a:off x="5627715" y="1622851"/>
            <a:ext cx="2555457" cy="66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0839087-A706-4E13-A524-DEA656B4CCA7}"/>
              </a:ext>
            </a:extLst>
          </p:cNvPr>
          <p:cNvSpPr/>
          <p:nvPr/>
        </p:nvSpPr>
        <p:spPr>
          <a:xfrm>
            <a:off x="8865176" y="1608592"/>
            <a:ext cx="2555457" cy="663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07574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  <p:bldP spid="35" grpId="0" animBg="1"/>
      <p:bldP spid="3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EA964C5B-9AF2-4364-B5A2-7847A74C61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9218"/>
            <a:ext cx="12192000" cy="6857999"/>
          </a:xfrm>
          <a:prstGeom prst="rect">
            <a:avLst/>
          </a:prstGeom>
        </p:spPr>
      </p:pic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BD88DF-9F6B-48A3-92C6-8F9F7D0D2C0C}"/>
              </a:ext>
            </a:extLst>
          </p:cNvPr>
          <p:cNvSpPr/>
          <p:nvPr/>
        </p:nvSpPr>
        <p:spPr>
          <a:xfrm>
            <a:off x="1803086" y="1658281"/>
            <a:ext cx="329372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899240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197639-CE04-4928-8EA2-6C689FEE289E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영상 들어갈 자리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13512D0-0AE6-410A-AB8D-00924FA7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14" y="1458173"/>
            <a:ext cx="9646661" cy="539982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4D7D7A-8639-4FCD-A6C0-0318665B42FF}"/>
              </a:ext>
            </a:extLst>
          </p:cNvPr>
          <p:cNvSpPr/>
          <p:nvPr/>
        </p:nvSpPr>
        <p:spPr>
          <a:xfrm>
            <a:off x="3524250" y="948648"/>
            <a:ext cx="5143500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Zoom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화면으로 이동하면 자동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 check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4739B3-C983-4F79-8AB9-5F7C4EF276F4}"/>
              </a:ext>
            </a:extLst>
          </p:cNvPr>
          <p:cNvSpPr/>
          <p:nvPr/>
        </p:nvSpPr>
        <p:spPr>
          <a:xfrm>
            <a:off x="2743200" y="1575985"/>
            <a:ext cx="3867912" cy="3471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5567554"/>
      </p:ext>
    </p:extLst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E2DE5E-FA3C-4C5D-AAB6-08B84EBBA521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지각 아닌 시각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으로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다시 캡처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615E134-BB9D-4466-8F41-F70303F81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9" b="3606"/>
          <a:stretch/>
        </p:blipFill>
        <p:spPr>
          <a:xfrm>
            <a:off x="0" y="3554730"/>
            <a:ext cx="12192000" cy="33032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48624A2-3DFE-4A4E-8D22-63368E519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78" t="9506" r="24110" b="56681"/>
          <a:stretch/>
        </p:blipFill>
        <p:spPr>
          <a:xfrm>
            <a:off x="0" y="496974"/>
            <a:ext cx="12192000" cy="301203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43CFE-9CCF-42C4-BAC0-5D94E99CEF25}"/>
              </a:ext>
            </a:extLst>
          </p:cNvPr>
          <p:cNvSpPr/>
          <p:nvPr/>
        </p:nvSpPr>
        <p:spPr>
          <a:xfrm>
            <a:off x="3237439" y="866306"/>
            <a:ext cx="2858562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00FDD9-5361-4880-BCBE-D325E09E29AD}"/>
              </a:ext>
            </a:extLst>
          </p:cNvPr>
          <p:cNvSpPr/>
          <p:nvPr/>
        </p:nvSpPr>
        <p:spPr>
          <a:xfrm>
            <a:off x="3390978" y="3860858"/>
            <a:ext cx="3704213" cy="627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633357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771D03E-0C12-45DD-8382-B01EB8DA3EEA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A52E3CB-BB65-4407-923B-9F1CF6F92F1B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85D48280-3B54-44B3-8F2F-2C35533353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69BDC42-55D7-4701-BF6A-5FEA5CFFB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64FE088-2650-4D27-89F2-6F196712CF38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4DFBA6E-A051-41A3-832C-A8DD938BB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5DB6246-F37C-4C3B-B7FF-A6F92E91554F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FF691CD-0510-4A54-9DF3-C6EA07D92F01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FCBFF705-B954-4695-A53B-371E86CF38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19F9961A-16B7-490C-BE2E-856063571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ADB3B1A-AD1C-4DA3-8D4F-2A5CC0EB45EC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2CEDBED-74AE-449B-BFDE-F4286A1BB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706800B6-22A1-43DE-B687-CB480920B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840" y="2550148"/>
            <a:ext cx="2658140" cy="220913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0C9007-0C86-499C-8365-AFD0C78FC84E}"/>
              </a:ext>
            </a:extLst>
          </p:cNvPr>
          <p:cNvSpPr/>
          <p:nvPr/>
        </p:nvSpPr>
        <p:spPr>
          <a:xfrm>
            <a:off x="3268455" y="5244809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4978822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3F06439-A41C-45D5-9A86-C88E9FC89798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7097E26-0EE4-457C-BDE5-891239A0B357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81453884-7CB5-4873-BC08-2C70C867D6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3F2FABD-24E8-4FED-9259-B4001F50A0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F9BB33-432D-4A9F-81E3-8A6FE1EAC4E0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26C86B3-D8D1-439F-81C8-3CDCF5752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0A3DBFD-052F-471C-B474-F08C1338A2FF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9437554-0AFA-4388-AA3D-C805BECAFCBD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43E6F570-CEE4-411E-8212-96712E1F2F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18D1D25-E81E-4D34-8EA3-25935B16E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7BAD62A-96BF-4B9E-9F4D-097983C56331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2853AE43-9D52-409A-9B93-4C1D79BA8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D8D02FEB-A8BB-4DC0-8BE5-F96443F6E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76" y="2550148"/>
            <a:ext cx="2658140" cy="220913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147D3ED-9419-4703-83BB-FAB8292DD2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1" t="5945" r="22495" b="10203"/>
          <a:stretch/>
        </p:blipFill>
        <p:spPr>
          <a:xfrm>
            <a:off x="2980520" y="2565110"/>
            <a:ext cx="2670337" cy="2194170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D279979-244B-45EE-AE6C-1C283D7A6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3840" y="3014918"/>
            <a:ext cx="2658140" cy="1068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9FFD9CB-D03C-4FEB-BD6F-BBFAE48DC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0520" y="2733015"/>
            <a:ext cx="2702355" cy="204122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096C285-08CF-4A23-9843-C8D6746D8F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769" t="9506" r="32402" b="72524"/>
          <a:stretch/>
        </p:blipFill>
        <p:spPr>
          <a:xfrm>
            <a:off x="6683840" y="2074895"/>
            <a:ext cx="2658140" cy="942728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C2B89AE7-CC9F-4E31-9717-C06D40CEBAB4}"/>
              </a:ext>
            </a:extLst>
          </p:cNvPr>
          <p:cNvSpPr/>
          <p:nvPr/>
        </p:nvSpPr>
        <p:spPr>
          <a:xfrm>
            <a:off x="6472411" y="3205823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785929A-F62E-4CE8-9F21-3911F94253D3}"/>
              </a:ext>
            </a:extLst>
          </p:cNvPr>
          <p:cNvSpPr/>
          <p:nvPr/>
        </p:nvSpPr>
        <p:spPr>
          <a:xfrm>
            <a:off x="6440608" y="2257938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197498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E86096-AC84-46BE-846F-49BD644DCF5C}"/>
              </a:ext>
            </a:extLst>
          </p:cNvPr>
          <p:cNvGrpSpPr/>
          <p:nvPr/>
        </p:nvGrpSpPr>
        <p:grpSpPr>
          <a:xfrm>
            <a:off x="2493735" y="751810"/>
            <a:ext cx="3580360" cy="5985615"/>
            <a:chOff x="-89445" y="751810"/>
            <a:chExt cx="3580360" cy="598561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B11A890-AA42-40CF-9F2E-6814D68FBBB7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0C80FCE8-2DD3-4233-B4E2-E755410FA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8C512FC6-F31A-4D74-B8B4-C8D5750FD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76CABCF-8AA4-4719-84BB-7F00B383E5C1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8A9D6DA3-558B-4FDD-8902-2A512614E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3108918-93E2-412F-8059-1B598522101B}"/>
              </a:ext>
            </a:extLst>
          </p:cNvPr>
          <p:cNvGrpSpPr/>
          <p:nvPr/>
        </p:nvGrpSpPr>
        <p:grpSpPr>
          <a:xfrm>
            <a:off x="6173185" y="751722"/>
            <a:ext cx="3580360" cy="5985615"/>
            <a:chOff x="-89445" y="751810"/>
            <a:chExt cx="3580360" cy="598561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995E509-4F35-41CC-A0A0-69F1C6AB3044}"/>
                </a:ext>
              </a:extLst>
            </p:cNvPr>
            <p:cNvGrpSpPr/>
            <p:nvPr/>
          </p:nvGrpSpPr>
          <p:grpSpPr>
            <a:xfrm>
              <a:off x="-89445" y="751810"/>
              <a:ext cx="3580360" cy="5985615"/>
              <a:chOff x="1073596" y="797442"/>
              <a:chExt cx="3580360" cy="5985615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1B11EE1-2506-4E54-BC7D-390FAE0F7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274" b="2784"/>
              <a:stretch/>
            </p:blipFill>
            <p:spPr>
              <a:xfrm>
                <a:off x="1073596" y="797442"/>
                <a:ext cx="3580360" cy="5985615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ABDA7A5-82E8-4996-86A8-F1362E648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251" y="1372893"/>
                <a:ext cx="2658140" cy="4804623"/>
              </a:xfrm>
              <a:prstGeom prst="rect">
                <a:avLst/>
              </a:prstGeom>
            </p:spPr>
          </p:pic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6D680CD-1F19-461E-93CA-1B4B099E404F}"/>
                </a:ext>
              </a:extLst>
            </p:cNvPr>
            <p:cNvSpPr/>
            <p:nvPr/>
          </p:nvSpPr>
          <p:spPr>
            <a:xfrm>
              <a:off x="421210" y="2292334"/>
              <a:ext cx="2414908" cy="1867886"/>
            </a:xfrm>
            <a:prstGeom prst="rect">
              <a:avLst/>
            </a:prstGeom>
            <a:solidFill>
              <a:srgbClr val="EDF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E21C323-4927-458D-BBF7-BDFC42FCC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49" t="20301" r="14040" b="68535"/>
            <a:stretch/>
          </p:blipFill>
          <p:spPr>
            <a:xfrm>
              <a:off x="421210" y="2843471"/>
              <a:ext cx="2606989" cy="765611"/>
            </a:xfrm>
            <a:prstGeom prst="rect">
              <a:avLst/>
            </a:prstGeom>
          </p:spPr>
        </p:pic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DECF580-642F-4E1B-9177-0BDB0551D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876" y="2550148"/>
            <a:ext cx="2658140" cy="220913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C28FAB0-AF3E-4E11-83CF-495321C569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1" t="5945" r="22495" b="10203"/>
          <a:stretch/>
        </p:blipFill>
        <p:spPr>
          <a:xfrm>
            <a:off x="2980520" y="2565110"/>
            <a:ext cx="2670337" cy="21941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5B6B68-9266-4BA3-AB45-D04D644C97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410" y="1751960"/>
            <a:ext cx="2669570" cy="1091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391AD8F-F2C4-44DC-B78C-6B82ADC7856A}"/>
              </a:ext>
            </a:extLst>
          </p:cNvPr>
          <p:cNvSpPr/>
          <p:nvPr/>
        </p:nvSpPr>
        <p:spPr>
          <a:xfrm>
            <a:off x="6440608" y="2074895"/>
            <a:ext cx="2045715" cy="434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127882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4;p4">
            <a:extLst>
              <a:ext uri="{FF2B5EF4-FFF2-40B4-BE49-F238E27FC236}">
                <a16:creationId xmlns:a16="http://schemas.microsoft.com/office/drawing/2014/main" id="{A5111444-AFD1-4B78-A6BC-D00B372B4695}"/>
              </a:ext>
            </a:extLst>
          </p:cNvPr>
          <p:cNvSpPr txBox="1"/>
          <p:nvPr/>
        </p:nvSpPr>
        <p:spPr>
          <a:xfrm>
            <a:off x="3738636" y="825345"/>
            <a:ext cx="49080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수강생 맞춤형 통합 웹 페이지</a:t>
            </a:r>
            <a:endParaRPr sz="28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18A8E-FDA0-48E4-A6DF-77C7591CDBCF}"/>
              </a:ext>
            </a:extLst>
          </p:cNvPr>
          <p:cNvSpPr txBox="1"/>
          <p:nvPr/>
        </p:nvSpPr>
        <p:spPr>
          <a:xfrm>
            <a:off x="7175499" y="1965255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인증의 번거로움을 없앤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보다 간편한 출석 체크 기능</a:t>
            </a:r>
            <a:endParaRPr lang="en-US" altLang="ko-KR"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33F816-C836-4FFC-9398-1E49D1FF1676}"/>
              </a:ext>
            </a:extLst>
          </p:cNvPr>
          <p:cNvSpPr txBox="1"/>
          <p:nvPr/>
        </p:nvSpPr>
        <p:spPr>
          <a:xfrm>
            <a:off x="7175499" y="347994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학생들의 개발 실력 향상을 위한 문제풀이 및 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E6E0F-CA87-49B4-A6D9-40FCF0BD1833}"/>
              </a:ext>
            </a:extLst>
          </p:cNvPr>
          <p:cNvSpPr txBox="1"/>
          <p:nvPr/>
        </p:nvSpPr>
        <p:spPr>
          <a:xfrm>
            <a:off x="7175499" y="49946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</a:t>
            </a:r>
            <a:r>
              <a:rPr lang="en-US" altLang="ko-KR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 및 프로필 등을 통한 학생 개인의 효율적인 정보 관리</a:t>
            </a:r>
            <a:endParaRPr lang="en-US" altLang="ko-KR" sz="18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25E622A-0C23-4284-86EB-F20AF276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642"/>
            <a:ext cx="6488668" cy="6488668"/>
          </a:xfrm>
          <a:prstGeom prst="rect">
            <a:avLst/>
          </a:prstGeom>
        </p:spPr>
      </p:pic>
      <p:sp>
        <p:nvSpPr>
          <p:cNvPr id="21" name="Google Shape;126;p4">
            <a:extLst>
              <a:ext uri="{FF2B5EF4-FFF2-40B4-BE49-F238E27FC236}">
                <a16:creationId xmlns:a16="http://schemas.microsoft.com/office/drawing/2014/main" id="{24ECC10F-29FB-460F-AC40-30BFD5C8B2F9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" name="Google Shape;127;p4">
            <a:extLst>
              <a:ext uri="{FF2B5EF4-FFF2-40B4-BE49-F238E27FC236}">
                <a16:creationId xmlns:a16="http://schemas.microsoft.com/office/drawing/2014/main" id="{858A9917-18E1-436D-894B-530455260B20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8" name="Google Shape;128;p4">
              <a:extLst>
                <a:ext uri="{FF2B5EF4-FFF2-40B4-BE49-F238E27FC236}">
                  <a16:creationId xmlns:a16="http://schemas.microsoft.com/office/drawing/2014/main" id="{16BC51B4-F8A1-461D-A42B-A7640D4593AE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Google Shape;130;p4">
              <a:extLst>
                <a:ext uri="{FF2B5EF4-FFF2-40B4-BE49-F238E27FC236}">
                  <a16:creationId xmlns:a16="http://schemas.microsoft.com/office/drawing/2014/main" id="{A759AF8E-32E6-4AC4-BE9C-F8A6C64483B9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Google Shape;131;p4">
              <a:extLst>
                <a:ext uri="{FF2B5EF4-FFF2-40B4-BE49-F238E27FC236}">
                  <a16:creationId xmlns:a16="http://schemas.microsoft.com/office/drawing/2014/main" id="{47D4D302-1D11-4EB0-9D5B-1B5C14DC8ADF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31" name="Google Shape;133;p4">
            <a:extLst>
              <a:ext uri="{FF2B5EF4-FFF2-40B4-BE49-F238E27FC236}">
                <a16:creationId xmlns:a16="http://schemas.microsoft.com/office/drawing/2014/main" id="{84CF68CA-BD26-440E-A348-0B68772A3329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997006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신호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에 다시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캡처ㅜ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\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07630A8-4978-4B4F-8009-DE8118124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8" t="9440" r="1894" b="60954"/>
          <a:stretch/>
        </p:blipFill>
        <p:spPr>
          <a:xfrm>
            <a:off x="716478" y="2299428"/>
            <a:ext cx="11205274" cy="225914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8A0351-5284-42E7-A248-269B89E195C8}"/>
              </a:ext>
            </a:extLst>
          </p:cNvPr>
          <p:cNvSpPr/>
          <p:nvPr/>
        </p:nvSpPr>
        <p:spPr>
          <a:xfrm>
            <a:off x="3524250" y="948648"/>
            <a:ext cx="5143500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정각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알림창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F48C92-C643-4EBE-BCB7-312EE4583D29}"/>
              </a:ext>
            </a:extLst>
          </p:cNvPr>
          <p:cNvSpPr/>
          <p:nvPr/>
        </p:nvSpPr>
        <p:spPr>
          <a:xfrm>
            <a:off x="3060902" y="2647950"/>
            <a:ext cx="2269051" cy="491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892A8A-0298-437C-840E-E736B1E1C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81" t="63862" r="63376" b="16721"/>
          <a:stretch/>
        </p:blipFill>
        <p:spPr>
          <a:xfrm>
            <a:off x="1649102" y="3854774"/>
            <a:ext cx="1815773" cy="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5995"/>
      </p:ext>
    </p:extLst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743200" y="2647950"/>
            <a:ext cx="49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신호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에 다시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캡처ㅜ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\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07630A8-4978-4B4F-8009-DE8118124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8" t="9440" r="1894" b="60954"/>
          <a:stretch/>
        </p:blipFill>
        <p:spPr>
          <a:xfrm>
            <a:off x="716478" y="2299428"/>
            <a:ext cx="11205274" cy="225914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78A0351-5284-42E7-A248-269B89E195C8}"/>
              </a:ext>
            </a:extLst>
          </p:cNvPr>
          <p:cNvSpPr/>
          <p:nvPr/>
        </p:nvSpPr>
        <p:spPr>
          <a:xfrm>
            <a:off x="3524250" y="948648"/>
            <a:ext cx="5143500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시간 표시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F48C92-C643-4EBE-BCB7-312EE4583D29}"/>
              </a:ext>
            </a:extLst>
          </p:cNvPr>
          <p:cNvSpPr/>
          <p:nvPr/>
        </p:nvSpPr>
        <p:spPr>
          <a:xfrm>
            <a:off x="8891687" y="3854774"/>
            <a:ext cx="2269051" cy="491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  <a:sym typeface="Arial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892A8A-0298-437C-840E-E736B1E1C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81" t="63862" r="63376" b="16721"/>
          <a:stretch/>
        </p:blipFill>
        <p:spPr>
          <a:xfrm>
            <a:off x="1649102" y="3854774"/>
            <a:ext cx="1815773" cy="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56086"/>
      </p:ext>
    </p:extLst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7" name="Google Shape;127;p4"/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3" name="Google Shape;160;p6">
            <a:extLst>
              <a:ext uri="{FF2B5EF4-FFF2-40B4-BE49-F238E27FC236}">
                <a16:creationId xmlns:a16="http://schemas.microsoft.com/office/drawing/2014/main" id="{380B45C6-3F41-4FF6-AED6-EA84D3B409C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" name="Google Shape;161;p6">
            <a:extLst>
              <a:ext uri="{FF2B5EF4-FFF2-40B4-BE49-F238E27FC236}">
                <a16:creationId xmlns:a16="http://schemas.microsoft.com/office/drawing/2014/main" id="{FD3C24A6-B205-4A3F-A286-C75A510C6B4C}"/>
              </a:ext>
            </a:extLst>
          </p:cNvPr>
          <p:cNvGrpSpPr/>
          <p:nvPr/>
        </p:nvGrpSpPr>
        <p:grpSpPr>
          <a:xfrm>
            <a:off x="342875" y="64310"/>
            <a:ext cx="9081708" cy="339234"/>
            <a:chOff x="495275" y="64310"/>
            <a:chExt cx="9081708" cy="339234"/>
          </a:xfrm>
        </p:grpSpPr>
        <p:sp>
          <p:nvSpPr>
            <p:cNvPr id="15" name="Google Shape;162;p6">
              <a:extLst>
                <a:ext uri="{FF2B5EF4-FFF2-40B4-BE49-F238E27FC236}">
                  <a16:creationId xmlns:a16="http://schemas.microsoft.com/office/drawing/2014/main" id="{7CF70DC7-84AD-46E6-8619-DD7AB4F30D1A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6" name="Google Shape;163;p6">
              <a:extLst>
                <a:ext uri="{FF2B5EF4-FFF2-40B4-BE49-F238E27FC236}">
                  <a16:creationId xmlns:a16="http://schemas.microsoft.com/office/drawing/2014/main" id="{B468C4FB-91AD-48AE-A83D-5B0F923593E1}"/>
                </a:ext>
              </a:extLst>
            </p:cNvPr>
            <p:cNvSpPr txBox="1"/>
            <p:nvPr/>
          </p:nvSpPr>
          <p:spPr>
            <a:xfrm>
              <a:off x="3213302" y="6503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7" name="Google Shape;164;p6">
              <a:extLst>
                <a:ext uri="{FF2B5EF4-FFF2-40B4-BE49-F238E27FC236}">
                  <a16:creationId xmlns:a16="http://schemas.microsoft.com/office/drawing/2014/main" id="{DB3AEB26-0A98-4391-B876-BB4B5B26F16C}"/>
                </a:ext>
              </a:extLst>
            </p:cNvPr>
            <p:cNvSpPr txBox="1"/>
            <p:nvPr/>
          </p:nvSpPr>
          <p:spPr>
            <a:xfrm>
              <a:off x="5254037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8" name="Google Shape;165;p6">
              <a:extLst>
                <a:ext uri="{FF2B5EF4-FFF2-40B4-BE49-F238E27FC236}">
                  <a16:creationId xmlns:a16="http://schemas.microsoft.com/office/drawing/2014/main" id="{9B7A5471-5160-44E9-B7E3-5EE87AB92118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19" name="Google Shape;166;p6">
            <a:extLst>
              <a:ext uri="{FF2B5EF4-FFF2-40B4-BE49-F238E27FC236}">
                <a16:creationId xmlns:a16="http://schemas.microsoft.com/office/drawing/2014/main" id="{5DDCF196-C547-422B-8416-96642F229231}"/>
              </a:ext>
            </a:extLst>
          </p:cNvPr>
          <p:cNvSpPr txBox="1"/>
          <p:nvPr/>
        </p:nvSpPr>
        <p:spPr>
          <a:xfrm>
            <a:off x="9750764" y="52510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20" name="Google Shape;126;p4">
            <a:extLst>
              <a:ext uri="{FF2B5EF4-FFF2-40B4-BE49-F238E27FC236}">
                <a16:creationId xmlns:a16="http://schemas.microsoft.com/office/drawing/2014/main" id="{9967099C-1159-4966-912C-8D3AA0928965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1" name="Google Shape;127;p4">
            <a:extLst>
              <a:ext uri="{FF2B5EF4-FFF2-40B4-BE49-F238E27FC236}">
                <a16:creationId xmlns:a16="http://schemas.microsoft.com/office/drawing/2014/main" id="{396E6A16-748C-472E-881E-E2A72B41F646}"/>
              </a:ext>
            </a:extLst>
          </p:cNvPr>
          <p:cNvGrpSpPr/>
          <p:nvPr/>
        </p:nvGrpSpPr>
        <p:grpSpPr>
          <a:xfrm>
            <a:off x="342875" y="64310"/>
            <a:ext cx="11306754" cy="351453"/>
            <a:chOff x="495275" y="64310"/>
            <a:chExt cx="11306754" cy="351453"/>
          </a:xfrm>
        </p:grpSpPr>
        <p:sp>
          <p:nvSpPr>
            <p:cNvPr id="22" name="Google Shape;128;p4">
              <a:extLst>
                <a:ext uri="{FF2B5EF4-FFF2-40B4-BE49-F238E27FC236}">
                  <a16:creationId xmlns:a16="http://schemas.microsoft.com/office/drawing/2014/main" id="{F6B9E85E-30FE-4707-9211-BF595C9989EF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사전 기획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3" name="Google Shape;129;p4">
              <a:extLst>
                <a:ext uri="{FF2B5EF4-FFF2-40B4-BE49-F238E27FC236}">
                  <a16:creationId xmlns:a16="http://schemas.microsoft.com/office/drawing/2014/main" id="{490F6D7B-4F25-4D0F-BA9F-F62796AD71A7}"/>
                </a:ext>
              </a:extLst>
            </p:cNvPr>
            <p:cNvSpPr txBox="1"/>
            <p:nvPr/>
          </p:nvSpPr>
          <p:spPr>
            <a:xfrm>
              <a:off x="5249209" y="64310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수행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4" name="Google Shape;130;p4">
              <a:extLst>
                <a:ext uri="{FF2B5EF4-FFF2-40B4-BE49-F238E27FC236}">
                  <a16:creationId xmlns:a16="http://schemas.microsoft.com/office/drawing/2014/main" id="{BA86F8C5-567D-4E9C-9A43-95C3ADA52B02}"/>
                </a:ext>
              </a:extLst>
            </p:cNvPr>
            <p:cNvSpPr txBox="1"/>
            <p:nvPr/>
          </p:nvSpPr>
          <p:spPr>
            <a:xfrm>
              <a:off x="9803646" y="77249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완료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5" name="Google Shape;160;p6">
            <a:extLst>
              <a:ext uri="{FF2B5EF4-FFF2-40B4-BE49-F238E27FC236}">
                <a16:creationId xmlns:a16="http://schemas.microsoft.com/office/drawing/2014/main" id="{12D3DF82-151F-4864-B63A-C50AB6E16854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" name="Google Shape;161;p6">
            <a:extLst>
              <a:ext uri="{FF2B5EF4-FFF2-40B4-BE49-F238E27FC236}">
                <a16:creationId xmlns:a16="http://schemas.microsoft.com/office/drawing/2014/main" id="{82F33168-3A13-43CF-BABA-BD76AE991134}"/>
              </a:ext>
            </a:extLst>
          </p:cNvPr>
          <p:cNvGrpSpPr/>
          <p:nvPr/>
        </p:nvGrpSpPr>
        <p:grpSpPr>
          <a:xfrm>
            <a:off x="2633" y="64310"/>
            <a:ext cx="9421950" cy="349147"/>
            <a:chOff x="155033" y="64310"/>
            <a:chExt cx="9421950" cy="349147"/>
          </a:xfrm>
        </p:grpSpPr>
        <p:sp>
          <p:nvSpPr>
            <p:cNvPr id="27" name="Google Shape;162;p6">
              <a:extLst>
                <a:ext uri="{FF2B5EF4-FFF2-40B4-BE49-F238E27FC236}">
                  <a16:creationId xmlns:a16="http://schemas.microsoft.com/office/drawing/2014/main" id="{3DF7BD6B-1FAD-4F0A-A4D4-54FDF4B0BC75}"/>
                </a:ext>
              </a:extLst>
            </p:cNvPr>
            <p:cNvSpPr txBox="1"/>
            <p:nvPr/>
          </p:nvSpPr>
          <p:spPr>
            <a:xfrm>
              <a:off x="155033" y="64310"/>
              <a:ext cx="289456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회원정보  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8" name="Google Shape;163;p6">
              <a:extLst>
                <a:ext uri="{FF2B5EF4-FFF2-40B4-BE49-F238E27FC236}">
                  <a16:creationId xmlns:a16="http://schemas.microsoft.com/office/drawing/2014/main" id="{A1E42D7B-224C-47E8-8498-086D27ADD3DE}"/>
                </a:ext>
              </a:extLst>
            </p:cNvPr>
            <p:cNvSpPr txBox="1"/>
            <p:nvPr/>
          </p:nvSpPr>
          <p:spPr>
            <a:xfrm>
              <a:off x="2807974" y="74943"/>
              <a:ext cx="19983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문제풀이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29" name="Google Shape;164;p6">
              <a:extLst>
                <a:ext uri="{FF2B5EF4-FFF2-40B4-BE49-F238E27FC236}">
                  <a16:creationId xmlns:a16="http://schemas.microsoft.com/office/drawing/2014/main" id="{BDCBC6F2-E971-4040-9799-CDF6C0ADFD7A}"/>
                </a:ext>
              </a:extLst>
            </p:cNvPr>
            <p:cNvSpPr txBox="1"/>
            <p:nvPr/>
          </p:nvSpPr>
          <p:spPr>
            <a:xfrm>
              <a:off x="5190240" y="74943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질문 게시판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30" name="Google Shape;165;p6">
              <a:extLst>
                <a:ext uri="{FF2B5EF4-FFF2-40B4-BE49-F238E27FC236}">
                  <a16:creationId xmlns:a16="http://schemas.microsoft.com/office/drawing/2014/main" id="{7EB84860-26E0-4140-A201-AB91DFEA537E}"/>
                </a:ext>
              </a:extLst>
            </p:cNvPr>
            <p:cNvSpPr txBox="1"/>
            <p:nvPr/>
          </p:nvSpPr>
          <p:spPr>
            <a:xfrm>
              <a:off x="7578600" y="64310"/>
              <a:ext cx="1998383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4.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출석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&amp;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/>
                  <a:sym typeface="Arial"/>
                </a:rPr>
                <a:t>수업 관리  </a:t>
              </a: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  <a:sym typeface="Arial"/>
              </a:endParaRPr>
            </a:p>
          </p:txBody>
        </p:sp>
      </p:grpSp>
      <p:sp>
        <p:nvSpPr>
          <p:cNvPr id="31" name="Google Shape;166;p6">
            <a:extLst>
              <a:ext uri="{FF2B5EF4-FFF2-40B4-BE49-F238E27FC236}">
                <a16:creationId xmlns:a16="http://schemas.microsoft.com/office/drawing/2014/main" id="{C9E401D2-8FC4-485D-A2A3-C59F85BC9D15}"/>
              </a:ext>
            </a:extLst>
          </p:cNvPr>
          <p:cNvSpPr txBox="1"/>
          <p:nvPr/>
        </p:nvSpPr>
        <p:spPr>
          <a:xfrm>
            <a:off x="9676333" y="63143"/>
            <a:ext cx="19983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5.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출석체크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9D3D2-E4E5-415D-9780-106FD74087EF}"/>
              </a:ext>
            </a:extLst>
          </p:cNvPr>
          <p:cNvSpPr txBox="1"/>
          <p:nvPr/>
        </p:nvSpPr>
        <p:spPr>
          <a:xfrm>
            <a:off x="2686084" y="3071387"/>
            <a:ext cx="5214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신호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 에 다시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캡처ㅜ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\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952BC9F-4660-4DB2-BD38-E2CACD5E6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t="10250" r="1915" b="60623"/>
          <a:stretch/>
        </p:blipFill>
        <p:spPr>
          <a:xfrm>
            <a:off x="797843" y="2727250"/>
            <a:ext cx="10643575" cy="19974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61D08A2-0B22-4956-A33A-AF1F5A530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24" t="29243" r="2390" b="50311"/>
          <a:stretch/>
        </p:blipFill>
        <p:spPr>
          <a:xfrm>
            <a:off x="8716537" y="4037877"/>
            <a:ext cx="2366120" cy="48254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8A17F4-F167-45AA-A8F8-1A6D93F9681E}"/>
              </a:ext>
            </a:extLst>
          </p:cNvPr>
          <p:cNvSpPr/>
          <p:nvPr/>
        </p:nvSpPr>
        <p:spPr>
          <a:xfrm>
            <a:off x="3654765" y="1590606"/>
            <a:ext cx="5143500" cy="542695"/>
          </a:xfrm>
          <a:prstGeom prst="rect">
            <a:avLst/>
          </a:prstGeom>
          <a:solidFill>
            <a:schemeClr val="bg1"/>
          </a:solidFill>
          <a:ln>
            <a:solidFill>
              <a:srgbClr val="00DA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신호출결이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완료된 형태</a:t>
            </a:r>
          </a:p>
        </p:txBody>
      </p:sp>
    </p:spTree>
    <p:extLst>
      <p:ext uri="{BB962C8B-B14F-4D97-AF65-F5344CB8AC3E}">
        <p14:creationId xmlns:p14="http://schemas.microsoft.com/office/powerpoint/2010/main" val="1685771765"/>
      </p:ext>
    </p:extLst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프로젝트 후기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tabLst/>
              <a:defRPr/>
            </a:pPr>
            <a:r>
              <a:rPr kumimoji="0" lang="en-US" altLang="ko-KR" sz="4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kumimoji="0" lang="ko-KR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</a:t>
            </a: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05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2164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E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7F2CE2-A2AE-4E8A-AAD9-982AB4D2C808}"/>
              </a:ext>
            </a:extLst>
          </p:cNvPr>
          <p:cNvGrpSpPr/>
          <p:nvPr/>
        </p:nvGrpSpPr>
        <p:grpSpPr>
          <a:xfrm>
            <a:off x="1185596" y="2398379"/>
            <a:ext cx="4032580" cy="469955"/>
            <a:chOff x="1620745" y="2278934"/>
            <a:chExt cx="7093657" cy="469955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A058C807-6299-4D81-8CFE-5B624DD1CBCA}"/>
                </a:ext>
              </a:extLst>
            </p:cNvPr>
            <p:cNvSpPr/>
            <p:nvPr/>
          </p:nvSpPr>
          <p:spPr>
            <a:xfrm>
              <a:off x="1620745" y="2278934"/>
              <a:ext cx="7093657" cy="469955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12CE1A-69EF-429E-A17E-DAA1AB25A867}"/>
                </a:ext>
              </a:extLst>
            </p:cNvPr>
            <p:cNvSpPr/>
            <p:nvPr/>
          </p:nvSpPr>
          <p:spPr>
            <a:xfrm>
              <a:off x="1796142" y="2329245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프로젝트를 진행하면서 좋았던 점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BC40CE-AF47-4001-9236-CF6DA520E93B}"/>
              </a:ext>
            </a:extLst>
          </p:cNvPr>
          <p:cNvSpPr/>
          <p:nvPr/>
        </p:nvSpPr>
        <p:spPr>
          <a:xfrm>
            <a:off x="1185596" y="3050014"/>
            <a:ext cx="4154500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팀원 간 팀워크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공정함 유지를 통해 불만 최소화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주도적인 문제 </a:t>
            </a:r>
            <a:r>
              <a:rPr lang="ko-KR" altLang="en-US" sz="1800" spc="-15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해결력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향상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30568D-3E6A-4758-8A1F-5E8AF343A4A2}"/>
              </a:ext>
            </a:extLst>
          </p:cNvPr>
          <p:cNvGrpSpPr/>
          <p:nvPr/>
        </p:nvGrpSpPr>
        <p:grpSpPr>
          <a:xfrm>
            <a:off x="7129090" y="2398379"/>
            <a:ext cx="4221662" cy="456361"/>
            <a:chOff x="1620745" y="2265340"/>
            <a:chExt cx="7604709" cy="456361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D7F1D2A5-9FA5-4848-9A37-216805BCF5C9}"/>
                </a:ext>
              </a:extLst>
            </p:cNvPr>
            <p:cNvSpPr/>
            <p:nvPr/>
          </p:nvSpPr>
          <p:spPr>
            <a:xfrm>
              <a:off x="1620745" y="2265340"/>
              <a:ext cx="7604709" cy="456361"/>
            </a:xfrm>
            <a:prstGeom prst="parallelogram">
              <a:avLst/>
            </a:prstGeom>
            <a:solidFill>
              <a:srgbClr val="00E2A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  <a:sym typeface="Arial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56E7B6-87A8-4F44-99BC-C95FFEB69D2A}"/>
                </a:ext>
              </a:extLst>
            </p:cNvPr>
            <p:cNvSpPr/>
            <p:nvPr/>
          </p:nvSpPr>
          <p:spPr>
            <a:xfrm>
              <a:off x="2051669" y="2308854"/>
              <a:ext cx="67428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800" b="0" i="0" u="none" strike="noStrike" kern="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프로젝트를 진행하면서 아쉬웠던 점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866F7D-149B-4203-84E1-E7366917C679}"/>
              </a:ext>
            </a:extLst>
          </p:cNvPr>
          <p:cNvSpPr/>
          <p:nvPr/>
        </p:nvSpPr>
        <p:spPr>
          <a:xfrm>
            <a:off x="7129090" y="3063608"/>
            <a:ext cx="4221662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비대면의 한계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800" b="1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소통 부정확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짧은 시간의 제약</a:t>
            </a:r>
            <a:r>
              <a:rPr lang="en-US" altLang="ko-KR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→ </a:t>
            </a: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고도화 부족</a:t>
            </a:r>
            <a:endParaRPr lang="en-US" altLang="ko-KR" sz="1800" spc="-150" dirty="0">
              <a:solidFill>
                <a:prstClr val="black">
                  <a:lumMod val="85000"/>
                  <a:lumOff val="1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Char char="-"/>
              <a:tabLst/>
              <a:defRPr/>
            </a:pPr>
            <a:r>
              <a:rPr lang="ko-KR" altLang="en-US" sz="1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개발에 대한 부담감으로 </a:t>
            </a:r>
            <a:r>
              <a:rPr kumimoji="0" lang="ko-KR" altLang="en-US" sz="1800" b="0" i="0" u="none" strike="noStrike" kern="0" cap="none" spc="-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이탈자 발생</a:t>
            </a:r>
            <a:endParaRPr kumimoji="0" lang="en-US" altLang="ko-KR" sz="1800" b="0" i="0" u="none" strike="noStrike" kern="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3" name="Google Shape;129;p4">
            <a:extLst>
              <a:ext uri="{FF2B5EF4-FFF2-40B4-BE49-F238E27FC236}">
                <a16:creationId xmlns:a16="http://schemas.microsoft.com/office/drawing/2014/main" id="{4E80615D-3066-4D32-B3F6-6E872DA88ECA}"/>
              </a:ext>
            </a:extLst>
          </p:cNvPr>
          <p:cNvSpPr txBox="1"/>
          <p:nvPr/>
        </p:nvSpPr>
        <p:spPr>
          <a:xfrm>
            <a:off x="552165" y="86334"/>
            <a:ext cx="19983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프로젝트 후기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79756-44D8-4AB5-9DC0-0CBD762CE985}"/>
              </a:ext>
            </a:extLst>
          </p:cNvPr>
          <p:cNvSpPr txBox="1"/>
          <p:nvPr/>
        </p:nvSpPr>
        <p:spPr>
          <a:xfrm>
            <a:off x="1783829" y="5404891"/>
            <a:ext cx="9566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→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개발자로 한걸음 나아가는 좋은 계기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807973"/>
      </p:ext>
    </p:extLst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6"/>
          <p:cNvGrpSpPr/>
          <p:nvPr/>
        </p:nvGrpSpPr>
        <p:grpSpPr>
          <a:xfrm>
            <a:off x="4441332" y="1887563"/>
            <a:ext cx="3309332" cy="3082874"/>
            <a:chOff x="4267200" y="682302"/>
            <a:chExt cx="3657600" cy="3454268"/>
          </a:xfrm>
        </p:grpSpPr>
        <p:sp>
          <p:nvSpPr>
            <p:cNvPr id="507" name="Google Shape;507;p26"/>
            <p:cNvSpPr txBox="1"/>
            <p:nvPr/>
          </p:nvSpPr>
          <p:spPr>
            <a:xfrm>
              <a:off x="4267200" y="2047338"/>
              <a:ext cx="3657599" cy="7241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Thank</a:t>
              </a:r>
              <a:r>
                <a:rPr lang="en-US" altLang="ko-KR" sz="36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r>
                <a:rPr lang="ko-KR" sz="3600" dirty="0" err="1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You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4267200" y="682302"/>
              <a:ext cx="3657600" cy="345426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22CCDA-47FE-41C8-9656-31DB3080AA84}"/>
              </a:ext>
            </a:extLst>
          </p:cNvPr>
          <p:cNvSpPr/>
          <p:nvPr/>
        </p:nvSpPr>
        <p:spPr>
          <a:xfrm>
            <a:off x="2088111" y="3084005"/>
            <a:ext cx="2298654" cy="1194816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메인 페이지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 기능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3549FB-D904-4B24-82E5-E1998D440B20}"/>
              </a:ext>
            </a:extLst>
          </p:cNvPr>
          <p:cNvSpPr/>
          <p:nvPr/>
        </p:nvSpPr>
        <p:spPr>
          <a:xfrm>
            <a:off x="6659038" y="101129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출석 현황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남은 교육 일정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4F47638-1625-4AD9-8331-EDDDDCEB48E2}"/>
              </a:ext>
            </a:extLst>
          </p:cNvPr>
          <p:cNvSpPr/>
          <p:nvPr/>
        </p:nvSpPr>
        <p:spPr>
          <a:xfrm>
            <a:off x="6659038" y="2125334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과목별 문제풀이 게시판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게시판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445AA-FEFB-40A1-AA23-0ADF458481A3}"/>
              </a:ext>
            </a:extLst>
          </p:cNvPr>
          <p:cNvSpPr/>
          <p:nvPr/>
        </p:nvSpPr>
        <p:spPr>
          <a:xfrm>
            <a:off x="6659038" y="3248522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캘린더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4E0B7E6-F12B-45E0-B458-DC9154FCDF4F}"/>
              </a:ext>
            </a:extLst>
          </p:cNvPr>
          <p:cNvSpPr/>
          <p:nvPr/>
        </p:nvSpPr>
        <p:spPr>
          <a:xfrm>
            <a:off x="6659038" y="4371710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출석 및 신호 출석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7DF239-AE29-484D-81D9-A8AC5AFD463F}"/>
              </a:ext>
            </a:extLst>
          </p:cNvPr>
          <p:cNvSpPr/>
          <p:nvPr/>
        </p:nvSpPr>
        <p:spPr>
          <a:xfrm>
            <a:off x="6659038" y="5533073"/>
            <a:ext cx="2298654" cy="810768"/>
          </a:xfrm>
          <a:prstGeom prst="rect">
            <a:avLst/>
          </a:prstGeom>
          <a:solidFill>
            <a:schemeClr val="bg1"/>
          </a:solidFill>
          <a:ln>
            <a:solidFill>
              <a:srgbClr val="00E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Member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list,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프로필 관리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782863-30AA-4B57-873C-A4FED3A15A34}"/>
              </a:ext>
            </a:extLst>
          </p:cNvPr>
          <p:cNvCxnSpPr>
            <a:stCxn id="28" idx="1"/>
            <a:endCxn id="28" idx="3"/>
          </p:cNvCxnSpPr>
          <p:nvPr/>
        </p:nvCxnSpPr>
        <p:spPr>
          <a:xfrm>
            <a:off x="2088111" y="3681413"/>
            <a:ext cx="2298654" cy="0"/>
          </a:xfrm>
          <a:prstGeom prst="line">
            <a:avLst/>
          </a:prstGeom>
          <a:ln>
            <a:solidFill>
              <a:srgbClr val="00F6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9724EA9E-F956-48E6-A265-C67769215798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386765" y="1416674"/>
            <a:ext cx="2272273" cy="2264739"/>
          </a:xfrm>
          <a:prstGeom prst="bentConnector3">
            <a:avLst>
              <a:gd name="adj1" fmla="val 643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9F2E0D-7ED8-419D-91AA-1230DD682EE4}"/>
              </a:ext>
            </a:extLst>
          </p:cNvPr>
          <p:cNvSpPr txBox="1"/>
          <p:nvPr/>
        </p:nvSpPr>
        <p:spPr>
          <a:xfrm>
            <a:off x="4602405" y="3261462"/>
            <a:ext cx="103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세션 유지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C46C508-25A0-4D9D-B73A-A850216F8DEE}"/>
              </a:ext>
            </a:extLst>
          </p:cNvPr>
          <p:cNvCxnSpPr>
            <a:cxnSpLocks/>
            <a:stCxn id="29" idx="3"/>
            <a:endCxn id="32" idx="3"/>
          </p:cNvCxnSpPr>
          <p:nvPr/>
        </p:nvCxnSpPr>
        <p:spPr>
          <a:xfrm>
            <a:off x="8957692" y="1416674"/>
            <a:ext cx="12700" cy="3360420"/>
          </a:xfrm>
          <a:prstGeom prst="bentConnector3">
            <a:avLst>
              <a:gd name="adj1" fmla="val 5171094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ABE6E427-6FFE-4362-9211-1F641D7C75D5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>
            <a:off x="4386765" y="3681413"/>
            <a:ext cx="2272273" cy="2257044"/>
          </a:xfrm>
          <a:prstGeom prst="bentConnector3">
            <a:avLst>
              <a:gd name="adj1" fmla="val 641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DE4EBE-FDEF-42D2-ADAE-99201D28AC98}"/>
              </a:ext>
            </a:extLst>
          </p:cNvPr>
          <p:cNvCxnSpPr>
            <a:cxnSpLocks/>
          </p:cNvCxnSpPr>
          <p:nvPr/>
        </p:nvCxnSpPr>
        <p:spPr>
          <a:xfrm>
            <a:off x="5854366" y="2530718"/>
            <a:ext cx="8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7DEDF9F-0C96-4DC5-B0B9-390B86B5587A}"/>
              </a:ext>
            </a:extLst>
          </p:cNvPr>
          <p:cNvCxnSpPr>
            <a:cxnSpLocks/>
          </p:cNvCxnSpPr>
          <p:nvPr/>
        </p:nvCxnSpPr>
        <p:spPr>
          <a:xfrm>
            <a:off x="5854366" y="3681413"/>
            <a:ext cx="8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27722B-767A-4329-9052-2C29504195D6}"/>
              </a:ext>
            </a:extLst>
          </p:cNvPr>
          <p:cNvCxnSpPr>
            <a:cxnSpLocks/>
          </p:cNvCxnSpPr>
          <p:nvPr/>
        </p:nvCxnSpPr>
        <p:spPr>
          <a:xfrm>
            <a:off x="5854366" y="4777094"/>
            <a:ext cx="804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50124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44;p10">
            <a:extLst>
              <a:ext uri="{FF2B5EF4-FFF2-40B4-BE49-F238E27FC236}">
                <a16:creationId xmlns:a16="http://schemas.microsoft.com/office/drawing/2014/main" id="{27BA00F3-1E05-48A3-8DEE-84F84BF4FD6D}"/>
              </a:ext>
            </a:extLst>
          </p:cNvPr>
          <p:cNvGrpSpPr/>
          <p:nvPr/>
        </p:nvGrpSpPr>
        <p:grpSpPr>
          <a:xfrm>
            <a:off x="663290" y="2408648"/>
            <a:ext cx="10512536" cy="2793733"/>
            <a:chOff x="-1317910" y="636998"/>
            <a:chExt cx="10512536" cy="2793733"/>
          </a:xfrm>
        </p:grpSpPr>
        <p:sp>
          <p:nvSpPr>
            <p:cNvPr id="15" name="Google Shape;245;p10">
              <a:extLst>
                <a:ext uri="{FF2B5EF4-FFF2-40B4-BE49-F238E27FC236}">
                  <a16:creationId xmlns:a16="http://schemas.microsoft.com/office/drawing/2014/main" id="{9CE920D3-F588-4BCA-9692-DE7C6805DC7F}"/>
                </a:ext>
              </a:extLst>
            </p:cNvPr>
            <p:cNvSpPr/>
            <p:nvPr/>
          </p:nvSpPr>
          <p:spPr>
            <a:xfrm>
              <a:off x="-1317910" y="636998"/>
              <a:ext cx="2715164" cy="2715125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Google Shape;246;p10">
              <a:extLst>
                <a:ext uri="{FF2B5EF4-FFF2-40B4-BE49-F238E27FC236}">
                  <a16:creationId xmlns:a16="http://schemas.microsoft.com/office/drawing/2014/main" id="{200D8F07-82A7-4DAD-9516-26575EB4E320}"/>
                </a:ext>
              </a:extLst>
            </p:cNvPr>
            <p:cNvSpPr txBox="1"/>
            <p:nvPr/>
          </p:nvSpPr>
          <p:spPr>
            <a:xfrm>
              <a:off x="-920283" y="1445585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Efficiency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빠른 </a:t>
              </a:r>
              <a:r>
                <a:rPr lang="en-US" altLang="ko-KR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QR</a:t>
              </a:r>
              <a:r>
                <a:rPr lang="ko-KR" altLang="en-US" sz="1600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인증으로 시간절약</a:t>
              </a:r>
              <a:endParaRPr lang="en-US" alt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sz="18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Google Shape;247;p10">
              <a:extLst>
                <a:ext uri="{FF2B5EF4-FFF2-40B4-BE49-F238E27FC236}">
                  <a16:creationId xmlns:a16="http://schemas.microsoft.com/office/drawing/2014/main" id="{1CFF5F06-065A-466E-BECC-54FC768B8388}"/>
                </a:ext>
              </a:extLst>
            </p:cNvPr>
            <p:cNvSpPr/>
            <p:nvPr/>
          </p:nvSpPr>
          <p:spPr>
            <a:xfrm>
              <a:off x="2549400" y="715606"/>
              <a:ext cx="2715164" cy="2715125"/>
            </a:xfrm>
            <a:prstGeom prst="ellipse">
              <a:avLst/>
            </a:prstGeom>
            <a:solidFill>
              <a:srgbClr val="44B78C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Google Shape;249;p10">
              <a:extLst>
                <a:ext uri="{FF2B5EF4-FFF2-40B4-BE49-F238E27FC236}">
                  <a16:creationId xmlns:a16="http://schemas.microsoft.com/office/drawing/2014/main" id="{CB147EB6-DF78-414C-9268-7C286E701765}"/>
                </a:ext>
              </a:extLst>
            </p:cNvPr>
            <p:cNvSpPr/>
            <p:nvPr/>
          </p:nvSpPr>
          <p:spPr>
            <a:xfrm>
              <a:off x="6479462" y="715606"/>
              <a:ext cx="2715164" cy="2715125"/>
            </a:xfrm>
            <a:prstGeom prst="ellipse">
              <a:avLst/>
            </a:prstGeom>
            <a:solidFill>
              <a:srgbClr val="FFC000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Google Shape;250;p10">
              <a:extLst>
                <a:ext uri="{FF2B5EF4-FFF2-40B4-BE49-F238E27FC236}">
                  <a16:creationId xmlns:a16="http://schemas.microsoft.com/office/drawing/2014/main" id="{4EE06CC3-BA06-4168-A419-0BB3722C2285}"/>
                </a:ext>
              </a:extLst>
            </p:cNvPr>
            <p:cNvSpPr txBox="1"/>
            <p:nvPr/>
          </p:nvSpPr>
          <p:spPr>
            <a:xfrm>
              <a:off x="2992148" y="1432240"/>
              <a:ext cx="1919910" cy="19198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en-US" altLang="ko-KR" sz="2000" b="1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Improve skills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lang="ko-KR" altLang="en-US" sz="1600" b="1" dirty="0">
                  <a:solidFill>
                    <a:schemeClr val="dk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Malgun Gothic"/>
                  <a:sym typeface="Malgun Gothic"/>
                </a:rPr>
                <a:t>교육생 게시판을 통한 실력향상</a:t>
              </a:r>
              <a:endParaRPr lang="en-US" altLang="ko-KR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0" name="Google Shape;250;p10">
            <a:extLst>
              <a:ext uri="{FF2B5EF4-FFF2-40B4-BE49-F238E27FC236}">
                <a16:creationId xmlns:a16="http://schemas.microsoft.com/office/drawing/2014/main" id="{8E89F299-A722-472F-8B05-E66F33A06C0D}"/>
              </a:ext>
            </a:extLst>
          </p:cNvPr>
          <p:cNvSpPr txBox="1"/>
          <p:nvPr/>
        </p:nvSpPr>
        <p:spPr>
          <a:xfrm>
            <a:off x="8796099" y="2884875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50;p10">
            <a:extLst>
              <a:ext uri="{FF2B5EF4-FFF2-40B4-BE49-F238E27FC236}">
                <a16:creationId xmlns:a16="http://schemas.microsoft.com/office/drawing/2014/main" id="{0530F88D-592B-4631-A78B-3DACBC3947DB}"/>
              </a:ext>
            </a:extLst>
          </p:cNvPr>
          <p:cNvSpPr txBox="1"/>
          <p:nvPr/>
        </p:nvSpPr>
        <p:spPr>
          <a:xfrm>
            <a:off x="8858289" y="3083686"/>
            <a:ext cx="1919910" cy="19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Visibility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altLang="ko-KR" sz="18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rPr>
              <a:t>높은 가시성으로 편리한 웹 환경 제공</a:t>
            </a:r>
            <a:endParaRPr lang="en-US" altLang="ko-KR" sz="1600" b="1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22" name="Google Shape;126;p4">
            <a:extLst>
              <a:ext uri="{FF2B5EF4-FFF2-40B4-BE49-F238E27FC236}">
                <a16:creationId xmlns:a16="http://schemas.microsoft.com/office/drawing/2014/main" id="{2D3288EB-6400-4172-A794-DAFF59D1258E}"/>
              </a:ext>
            </a:extLst>
          </p:cNvPr>
          <p:cNvSpPr/>
          <p:nvPr/>
        </p:nvSpPr>
        <p:spPr>
          <a:xfrm>
            <a:off x="0" y="0"/>
            <a:ext cx="12192000" cy="542695"/>
          </a:xfrm>
          <a:prstGeom prst="rect">
            <a:avLst/>
          </a:prstGeom>
          <a:solidFill>
            <a:srgbClr val="00DA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127;p4">
            <a:extLst>
              <a:ext uri="{FF2B5EF4-FFF2-40B4-BE49-F238E27FC236}">
                <a16:creationId xmlns:a16="http://schemas.microsoft.com/office/drawing/2014/main" id="{8603D2DB-655C-4DEE-B786-ABE3E6045636}"/>
              </a:ext>
            </a:extLst>
          </p:cNvPr>
          <p:cNvGrpSpPr/>
          <p:nvPr/>
        </p:nvGrpSpPr>
        <p:grpSpPr>
          <a:xfrm>
            <a:off x="342875" y="64310"/>
            <a:ext cx="8611689" cy="391703"/>
            <a:chOff x="495275" y="64310"/>
            <a:chExt cx="8611689" cy="391703"/>
          </a:xfrm>
        </p:grpSpPr>
        <p:sp>
          <p:nvSpPr>
            <p:cNvPr id="24" name="Google Shape;128;p4">
              <a:extLst>
                <a:ext uri="{FF2B5EF4-FFF2-40B4-BE49-F238E27FC236}">
                  <a16:creationId xmlns:a16="http://schemas.microsoft.com/office/drawing/2014/main" id="{478F5156-BEA3-4A76-8227-7686D88C70E4}"/>
                </a:ext>
              </a:extLst>
            </p:cNvPr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문제 인식</a:t>
              </a:r>
              <a:endParaRPr lang="ko-KR" altLang="en-US"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5" name="Google Shape;130;p4">
              <a:extLst>
                <a:ext uri="{FF2B5EF4-FFF2-40B4-BE49-F238E27FC236}">
                  <a16:creationId xmlns:a16="http://schemas.microsoft.com/office/drawing/2014/main" id="{32D96E89-902A-4332-AC6E-7559A0F61C72}"/>
                </a:ext>
              </a:extLst>
            </p:cNvPr>
            <p:cNvSpPr txBox="1"/>
            <p:nvPr/>
          </p:nvSpPr>
          <p:spPr>
            <a:xfrm>
              <a:off x="3891036" y="86681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 </a:t>
              </a:r>
              <a:endPara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6" name="Google Shape;131;p4">
              <a:extLst>
                <a:ext uri="{FF2B5EF4-FFF2-40B4-BE49-F238E27FC236}">
                  <a16:creationId xmlns:a16="http://schemas.microsoft.com/office/drawing/2014/main" id="{8AA835CC-A555-40EB-9405-BD77DEBA4544}"/>
                </a:ext>
              </a:extLst>
            </p:cNvPr>
            <p:cNvSpPr txBox="1"/>
            <p:nvPr/>
          </p:nvSpPr>
          <p:spPr>
            <a:xfrm>
              <a:off x="7108581" y="7626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. </a:t>
              </a:r>
              <a:r>
                <a:rPr lang="ko-KR" altLang="en-US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구조</a:t>
              </a:r>
              <a:r>
                <a:rPr lang="ko-KR" sz="1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 </a:t>
              </a:r>
              <a:endParaRPr sz="1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sp>
        <p:nvSpPr>
          <p:cNvPr id="27" name="Google Shape;133;p4">
            <a:extLst>
              <a:ext uri="{FF2B5EF4-FFF2-40B4-BE49-F238E27FC236}">
                <a16:creationId xmlns:a16="http://schemas.microsoft.com/office/drawing/2014/main" id="{95E575DD-2D7B-484E-8E45-7FBEE069EC66}"/>
              </a:ext>
            </a:extLst>
          </p:cNvPr>
          <p:cNvSpPr txBox="1"/>
          <p:nvPr/>
        </p:nvSpPr>
        <p:spPr>
          <a:xfrm>
            <a:off x="9756054" y="64310"/>
            <a:ext cx="19983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1551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AA6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>
            <a:spLocks noGrp="1"/>
          </p:cNvSpPr>
          <p:nvPr>
            <p:ph type="body" idx="1"/>
          </p:nvPr>
        </p:nvSpPr>
        <p:spPr>
          <a:xfrm>
            <a:off x="3574472" y="3291570"/>
            <a:ext cx="699456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ko-KR" altLang="en-US" sz="54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/>
                <a:sym typeface="Arial"/>
              </a:rPr>
              <a:t>팀 구성 및 역할</a:t>
            </a:r>
            <a:endParaRPr dirty="0"/>
          </a:p>
        </p:txBody>
      </p:sp>
      <p:sp>
        <p:nvSpPr>
          <p:cNvPr id="190" name="Google Shape;190;p7"/>
          <p:cNvSpPr txBox="1"/>
          <p:nvPr/>
        </p:nvSpPr>
        <p:spPr>
          <a:xfrm>
            <a:off x="1505857" y="2196647"/>
            <a:ext cx="5751287" cy="80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ko-KR" sz="4800" b="1" dirty="0" err="1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Contents</a:t>
            </a:r>
            <a:r>
              <a:rPr lang="ko-KR" sz="4800" b="1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rPr>
              <a:t> 02</a:t>
            </a:r>
            <a:endParaRPr sz="4800" b="1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cxnSp>
        <p:nvCxnSpPr>
          <p:cNvPr id="191" name="Google Shape;191;p7"/>
          <p:cNvCxnSpPr/>
          <p:nvPr/>
        </p:nvCxnSpPr>
        <p:spPr>
          <a:xfrm>
            <a:off x="3062516" y="3080435"/>
            <a:ext cx="58347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" name="Google Shape;192;p7"/>
          <p:cNvSpPr/>
          <p:nvPr/>
        </p:nvSpPr>
        <p:spPr>
          <a:xfrm rot="10800000" flipH="1">
            <a:off x="7538359" y="3057575"/>
            <a:ext cx="1741714" cy="45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342875" y="64310"/>
            <a:ext cx="9081708" cy="370052"/>
            <a:chOff x="495275" y="64310"/>
            <a:chExt cx="9081708" cy="370052"/>
          </a:xfrm>
        </p:grpSpPr>
        <p:sp>
          <p:nvSpPr>
            <p:cNvPr id="128" name="Google Shape;128;p4"/>
            <p:cNvSpPr txBox="1"/>
            <p:nvPr/>
          </p:nvSpPr>
          <p:spPr>
            <a:xfrm>
              <a:off x="495275" y="64310"/>
              <a:ext cx="28945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1.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주제 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3213302" y="65030"/>
              <a:ext cx="19983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2.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목적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5254037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3.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개요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  <p:sp>
          <p:nvSpPr>
            <p:cNvPr id="131" name="Google Shape;131;p4"/>
            <p:cNvSpPr txBox="1"/>
            <p:nvPr/>
          </p:nvSpPr>
          <p:spPr>
            <a:xfrm>
              <a:off x="7578600" y="64310"/>
              <a:ext cx="19983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4. 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프로젝트 구조 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sym typeface="Arial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A6EDE16-655C-4668-B2FC-78169875F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40598"/>
              </p:ext>
            </p:extLst>
          </p:nvPr>
        </p:nvGraphicFramePr>
        <p:xfrm>
          <a:off x="954490" y="248976"/>
          <a:ext cx="10283019" cy="6293610"/>
        </p:xfrm>
        <a:graphic>
          <a:graphicData uri="http://schemas.openxmlformats.org/drawingml/2006/table">
            <a:tbl>
              <a:tblPr/>
              <a:tblGrid>
                <a:gridCol w="1779555">
                  <a:extLst>
                    <a:ext uri="{9D8B030D-6E8A-4147-A177-3AD203B41FA5}">
                      <a16:colId xmlns:a16="http://schemas.microsoft.com/office/drawing/2014/main" val="1518255068"/>
                    </a:ext>
                  </a:extLst>
                </a:gridCol>
                <a:gridCol w="8503464">
                  <a:extLst>
                    <a:ext uri="{9D8B030D-6E8A-4147-A177-3AD203B41FA5}">
                      <a16:colId xmlns:a16="http://schemas.microsoft.com/office/drawing/2014/main" val="214799246"/>
                    </a:ext>
                  </a:extLst>
                </a:gridCol>
              </a:tblGrid>
              <a:tr h="53043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훈련생 명</a:t>
                      </a:r>
                    </a:p>
                  </a:txBody>
                  <a:tcPr marL="4215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marL="4215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81919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윤승원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 리더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Q&amp;A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제작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35900"/>
                  </a:ext>
                </a:extLst>
              </a:tr>
              <a:tr h="100226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김규리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웹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모바일 버전 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QR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코드 및 신호 출석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발표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8869406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김주빈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 및 로그인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캘린더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프로필 기능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WBS, Flow chart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문서화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25215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유창호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문제풀이 게시판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 사항 도식화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41732"/>
                  </a:ext>
                </a:extLst>
              </a:tr>
              <a:tr h="125288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이창민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팀원</a:t>
                      </a:r>
                      <a:r>
                        <a:rPr lang="en-US" altLang="ko-KR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36000" marR="4215" marT="4215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출석 랭킹 및 과목 진행 현황 그래프 개발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ctr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800" b="1" i="0" u="none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피드백 총괄</a:t>
                      </a:r>
                      <a:endParaRPr lang="en-US" altLang="ko-KR" sz="1800" b="1" i="0" u="none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4215" marT="421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00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532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3371</Words>
  <Application>Microsoft Office PowerPoint</Application>
  <PresentationFormat>와이드스크린</PresentationFormat>
  <Paragraphs>877</Paragraphs>
  <Slides>55</Slides>
  <Notes>55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나눔스퀘어 Bold</vt:lpstr>
      <vt:lpstr>나눔스퀘어</vt:lpstr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YunSeungWon</cp:lastModifiedBy>
  <cp:revision>98</cp:revision>
  <dcterms:created xsi:type="dcterms:W3CDTF">2016-05-08T07:23:19Z</dcterms:created>
  <dcterms:modified xsi:type="dcterms:W3CDTF">2021-02-18T10:14:29Z</dcterms:modified>
</cp:coreProperties>
</file>